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50399950" cy="31151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077" userDrawn="1">
          <p15:clr>
            <a:srgbClr val="A4A3A4"/>
          </p15:clr>
        </p15:guide>
        <p15:guide id="3" orient="horz" pos="9812" userDrawn="1">
          <p15:clr>
            <a:srgbClr val="A4A3A4"/>
          </p15:clr>
        </p15:guide>
        <p15:guide id="5" orient="horz" pos="6546" userDrawn="1">
          <p15:clr>
            <a:srgbClr val="A4A3A4"/>
          </p15:clr>
        </p15:guide>
        <p15:guide id="6" pos="15874" userDrawn="1">
          <p15:clr>
            <a:srgbClr val="A4A3A4"/>
          </p15:clr>
        </p15:guide>
        <p15:guide id="8" pos="21158" userDrawn="1">
          <p15:clr>
            <a:srgbClr val="A4A3A4"/>
          </p15:clr>
        </p15:guide>
        <p15:guide id="9" pos="10590" userDrawn="1">
          <p15:clr>
            <a:srgbClr val="A4A3A4"/>
          </p15:clr>
        </p15:guide>
        <p15:guide id="10" pos="19616" userDrawn="1">
          <p15:clr>
            <a:srgbClr val="A4A3A4"/>
          </p15:clr>
        </p15:guide>
        <p15:guide id="11" pos="9796" userDrawn="1">
          <p15:clr>
            <a:srgbClr val="A4A3A4"/>
          </p15:clr>
        </p15:guide>
        <p15:guide id="13" pos="256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09A"/>
    <a:srgbClr val="6F6155"/>
    <a:srgbClr val="AF7E61"/>
    <a:srgbClr val="94B5C9"/>
    <a:srgbClr val="61AF7E"/>
    <a:srgbClr val="B18B6F"/>
    <a:srgbClr val="94C8A7"/>
    <a:srgbClr val="A5D1B5"/>
    <a:srgbClr val="B6DAC3"/>
    <a:srgbClr val="E9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/>
    <p:restoredTop sz="94628"/>
  </p:normalViewPr>
  <p:slideViewPr>
    <p:cSldViewPr snapToGrid="0">
      <p:cViewPr>
        <p:scale>
          <a:sx n="24" d="100"/>
          <a:sy n="24" d="100"/>
        </p:scale>
        <p:origin x="1056" y="336"/>
      </p:cViewPr>
      <p:guideLst>
        <p:guide orient="horz" pos="13077"/>
        <p:guide orient="horz" pos="9812"/>
        <p:guide orient="horz" pos="6546"/>
        <p:guide pos="15874"/>
        <p:guide pos="21158"/>
        <p:guide pos="10590"/>
        <p:guide pos="19616"/>
        <p:guide pos="9796"/>
        <p:guide pos="25649"/>
      </p:guideLst>
    </p:cSldViewPr>
  </p:slideViewPr>
  <p:notesTextViewPr>
    <p:cViewPr>
      <p:scale>
        <a:sx n="1" d="1"/>
        <a:sy n="1" d="1"/>
      </p:scale>
      <p:origin x="0" y="-4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0DB99-6907-2E40-909A-6415639823E1}" type="datetimeFigureOut">
              <a:rPr lang="en-US" smtClean="0"/>
              <a:t>4/14/24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1143000"/>
            <a:ext cx="4994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E2203-BD3D-2740-8015-8AC8C66B1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1pPr>
    <a:lvl2pPr marL="1935328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2pPr>
    <a:lvl3pPr marL="3870655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3pPr>
    <a:lvl4pPr marL="5805983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4pPr>
    <a:lvl5pPr marL="7741310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5pPr>
    <a:lvl6pPr marL="9676638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6pPr>
    <a:lvl7pPr marL="11611966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7pPr>
    <a:lvl8pPr marL="13547293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8pPr>
    <a:lvl9pPr marL="15482621" algn="l" defTabSz="3870655" rtl="0" eaLnBrk="1" latinLnBrk="0" hangingPunct="1">
      <a:defRPr sz="5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1143000"/>
            <a:ext cx="49942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140x86.53 cm (1.618 ratio)</a:t>
            </a:r>
          </a:p>
          <a:p>
            <a:r>
              <a:rPr lang="en-US" dirty="0"/>
              <a:t>max size: </a:t>
            </a:r>
            <a:r>
              <a:rPr lang="en-US" b="0" dirty="0"/>
              <a:t>1978 mm width × 1183 mm height</a:t>
            </a:r>
          </a:p>
          <a:p>
            <a:r>
              <a:rPr lang="en-US" b="0" dirty="0"/>
              <a:t>- add HI, </a:t>
            </a:r>
            <a:r>
              <a:rPr lang="en-US" b="0" dirty="0" err="1"/>
              <a:t>Stillberg</a:t>
            </a:r>
            <a:r>
              <a:rPr lang="en-US" b="0" dirty="0"/>
              <a:t>, &amp; MERIT sites</a:t>
            </a:r>
          </a:p>
          <a:p>
            <a:r>
              <a:rPr lang="en-US" b="0" dirty="0"/>
              <a:t>- parent material?</a:t>
            </a:r>
          </a:p>
          <a:p>
            <a:endParaRPr lang="en-US" b="0" dirty="0"/>
          </a:p>
          <a:p>
            <a:r>
              <a:rPr lang="en-US" b="0" dirty="0"/>
              <a:t>1686x894 = map in </a:t>
            </a:r>
            <a:r>
              <a:rPr lang="en-US" b="0" dirty="0" err="1"/>
              <a:t>px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E2203-BD3D-2740-8015-8AC8C66B12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5098178"/>
            <a:ext cx="37799963" cy="10845342"/>
          </a:xfrm>
        </p:spPr>
        <p:txBody>
          <a:bodyPr anchor="b"/>
          <a:lstStyle>
            <a:lvl1pPr algn="ctr">
              <a:defRPr sz="248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6361758"/>
            <a:ext cx="37799963" cy="7521069"/>
          </a:xfrm>
        </p:spPr>
        <p:txBody>
          <a:bodyPr/>
          <a:lstStyle>
            <a:lvl1pPr marL="0" indent="0" algn="ctr">
              <a:buNone/>
              <a:defRPr sz="9921"/>
            </a:lvl1pPr>
            <a:lvl2pPr marL="1890019" indent="0" algn="ctr">
              <a:buNone/>
              <a:defRPr sz="8268"/>
            </a:lvl2pPr>
            <a:lvl3pPr marL="3780038" indent="0" algn="ctr">
              <a:buNone/>
              <a:defRPr sz="7441"/>
            </a:lvl3pPr>
            <a:lvl4pPr marL="5670057" indent="0" algn="ctr">
              <a:buNone/>
              <a:defRPr sz="6614"/>
            </a:lvl4pPr>
            <a:lvl5pPr marL="7560076" indent="0" algn="ctr">
              <a:buNone/>
              <a:defRPr sz="6614"/>
            </a:lvl5pPr>
            <a:lvl6pPr marL="9450095" indent="0" algn="ctr">
              <a:buNone/>
              <a:defRPr sz="6614"/>
            </a:lvl6pPr>
            <a:lvl7pPr marL="11340114" indent="0" algn="ctr">
              <a:buNone/>
              <a:defRPr sz="6614"/>
            </a:lvl7pPr>
            <a:lvl8pPr marL="13230134" indent="0" algn="ctr">
              <a:buNone/>
              <a:defRPr sz="6614"/>
            </a:lvl8pPr>
            <a:lvl9pPr marL="15120153" indent="0" algn="ctr">
              <a:buNone/>
              <a:defRPr sz="661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8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1" userDrawn="1">
          <p15:clr>
            <a:srgbClr val="FBAE40"/>
          </p15:clr>
        </p15:guide>
        <p15:guide id="2" pos="1587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2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658530"/>
            <a:ext cx="10867489" cy="26399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658530"/>
            <a:ext cx="31972468" cy="26399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7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766250"/>
            <a:ext cx="43469957" cy="12958162"/>
          </a:xfrm>
        </p:spPr>
        <p:txBody>
          <a:bodyPr anchor="b"/>
          <a:lstStyle>
            <a:lvl1pPr>
              <a:defRPr sz="248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20847001"/>
            <a:ext cx="43469957" cy="6814391"/>
          </a:xfrm>
        </p:spPr>
        <p:txBody>
          <a:bodyPr/>
          <a:lstStyle>
            <a:lvl1pPr marL="0" indent="0">
              <a:buNone/>
              <a:defRPr sz="9921">
                <a:solidFill>
                  <a:schemeClr val="tx1">
                    <a:tint val="75000"/>
                  </a:schemeClr>
                </a:solidFill>
              </a:defRPr>
            </a:lvl1pPr>
            <a:lvl2pPr marL="1890019" indent="0">
              <a:buNone/>
              <a:defRPr sz="8268">
                <a:solidFill>
                  <a:schemeClr val="tx1">
                    <a:tint val="75000"/>
                  </a:schemeClr>
                </a:solidFill>
              </a:defRPr>
            </a:lvl2pPr>
            <a:lvl3pPr marL="3780038" indent="0">
              <a:buNone/>
              <a:defRPr sz="7441">
                <a:solidFill>
                  <a:schemeClr val="tx1">
                    <a:tint val="75000"/>
                  </a:schemeClr>
                </a:solidFill>
              </a:defRPr>
            </a:lvl3pPr>
            <a:lvl4pPr marL="5670057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4pPr>
            <a:lvl5pPr marL="756007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5pPr>
            <a:lvl6pPr marL="9450095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6pPr>
            <a:lvl7pPr marL="1134011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7pPr>
            <a:lvl8pPr marL="1323013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8pPr>
            <a:lvl9pPr marL="15120153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8292648"/>
            <a:ext cx="21419979" cy="19765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8292648"/>
            <a:ext cx="21419979" cy="19765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6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658532"/>
            <a:ext cx="43469957" cy="6021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7636449"/>
            <a:ext cx="21321539" cy="3742506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1378955"/>
            <a:ext cx="21321539" cy="16736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7636449"/>
            <a:ext cx="21426543" cy="3742506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1378955"/>
            <a:ext cx="21426543" cy="16736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2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2076768"/>
            <a:ext cx="16255294" cy="7268686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485243"/>
            <a:ext cx="25514975" cy="22137765"/>
          </a:xfrm>
        </p:spPr>
        <p:txBody>
          <a:bodyPr/>
          <a:lstStyle>
            <a:lvl1pPr>
              <a:defRPr sz="13228"/>
            </a:lvl1pPr>
            <a:lvl2pPr>
              <a:defRPr sz="11575"/>
            </a:lvl2pPr>
            <a:lvl3pPr>
              <a:defRPr sz="9921"/>
            </a:lvl3pPr>
            <a:lvl4pPr>
              <a:defRPr sz="8268"/>
            </a:lvl4pPr>
            <a:lvl5pPr>
              <a:defRPr sz="8268"/>
            </a:lvl5pPr>
            <a:lvl6pPr>
              <a:defRPr sz="8268"/>
            </a:lvl6pPr>
            <a:lvl7pPr>
              <a:defRPr sz="8268"/>
            </a:lvl7pPr>
            <a:lvl8pPr>
              <a:defRPr sz="8268"/>
            </a:lvl8pPr>
            <a:lvl9pPr>
              <a:defRPr sz="8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9345454"/>
            <a:ext cx="16255294" cy="17313609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2076768"/>
            <a:ext cx="16255294" cy="7268686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485243"/>
            <a:ext cx="25514975" cy="22137765"/>
          </a:xfrm>
        </p:spPr>
        <p:txBody>
          <a:bodyPr anchor="t"/>
          <a:lstStyle>
            <a:lvl1pPr marL="0" indent="0">
              <a:buNone/>
              <a:defRPr sz="13228"/>
            </a:lvl1pPr>
            <a:lvl2pPr marL="1890019" indent="0">
              <a:buNone/>
              <a:defRPr sz="11575"/>
            </a:lvl2pPr>
            <a:lvl3pPr marL="3780038" indent="0">
              <a:buNone/>
              <a:defRPr sz="9921"/>
            </a:lvl3pPr>
            <a:lvl4pPr marL="5670057" indent="0">
              <a:buNone/>
              <a:defRPr sz="8268"/>
            </a:lvl4pPr>
            <a:lvl5pPr marL="7560076" indent="0">
              <a:buNone/>
              <a:defRPr sz="8268"/>
            </a:lvl5pPr>
            <a:lvl6pPr marL="9450095" indent="0">
              <a:buNone/>
              <a:defRPr sz="8268"/>
            </a:lvl6pPr>
            <a:lvl7pPr marL="11340114" indent="0">
              <a:buNone/>
              <a:defRPr sz="8268"/>
            </a:lvl7pPr>
            <a:lvl8pPr marL="13230134" indent="0">
              <a:buNone/>
              <a:defRPr sz="8268"/>
            </a:lvl8pPr>
            <a:lvl9pPr marL="15120153" indent="0">
              <a:buNone/>
              <a:defRPr sz="82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9345454"/>
            <a:ext cx="16255294" cy="17313609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658532"/>
            <a:ext cx="43469957" cy="602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8292648"/>
            <a:ext cx="43469957" cy="1976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8872840"/>
            <a:ext cx="11339989" cy="1658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ACF40-B78F-E64E-AEA0-1D6A6B7F7135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8872840"/>
            <a:ext cx="17009983" cy="1658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8872840"/>
            <a:ext cx="11339989" cy="1658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4292-91DD-2243-9656-4C109EBF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5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80038" rtl="0" eaLnBrk="1" latinLnBrk="0" hangingPunct="1">
        <a:lnSpc>
          <a:spcPct val="90000"/>
        </a:lnSpc>
        <a:spcBef>
          <a:spcPct val="0"/>
        </a:spcBef>
        <a:buNone/>
        <a:defRPr sz="18189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945010" indent="-945010" algn="l" defTabSz="3780038" rtl="0" eaLnBrk="1" latinLnBrk="0" hangingPunct="1">
        <a:lnSpc>
          <a:spcPct val="90000"/>
        </a:lnSpc>
        <a:spcBef>
          <a:spcPts val="4134"/>
        </a:spcBef>
        <a:buFont typeface="Arial" panose="020B0604020202020204" pitchFamily="34" charset="0"/>
        <a:buChar char="•"/>
        <a:defRPr sz="11575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835029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725048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615067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05086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395105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2285124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4175143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6065162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1pPr>
      <a:lvl2pPr marL="1890019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2pPr>
      <a:lvl3pPr marL="3780038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3pPr>
      <a:lvl4pPr marL="5670057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7560076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9450095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134011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323013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5120153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F4ED"/>
            </a:gs>
            <a:gs pos="74000">
              <a:srgbClr val="B6DAC3"/>
            </a:gs>
            <a:gs pos="100000">
              <a:srgbClr val="94C8A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B6E7CE77-895B-5FCC-1EF7-C325EBBE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27" y="5991581"/>
            <a:ext cx="6223000" cy="4851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740E2EC-4562-7356-F101-A5ABEFCB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405" y="11385618"/>
            <a:ext cx="6223000" cy="50419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70B4F5-DB22-8560-2AAF-124C9A4E5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2352" y="6063097"/>
            <a:ext cx="7734300" cy="4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ED812-E423-A0E9-70FD-08EDEAAFB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56" y="12274074"/>
            <a:ext cx="16061136" cy="851341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C9FF690-BFD7-01A7-6E20-2022C7FC2918}"/>
              </a:ext>
            </a:extLst>
          </p:cNvPr>
          <p:cNvSpPr>
            <a:spLocks/>
          </p:cNvSpPr>
          <p:nvPr/>
        </p:nvSpPr>
        <p:spPr>
          <a:xfrm>
            <a:off x="40518145" y="3584735"/>
            <a:ext cx="5584024" cy="7875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0BACD-000B-52AA-4E8B-B8E65CA5D1DE}"/>
              </a:ext>
            </a:extLst>
          </p:cNvPr>
          <p:cNvSpPr txBox="1"/>
          <p:nvPr/>
        </p:nvSpPr>
        <p:spPr>
          <a:xfrm>
            <a:off x="6943647" y="619119"/>
            <a:ext cx="36618935" cy="2773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DeepSoil2100 and SWEDDIE:</a:t>
            </a:r>
          </a:p>
          <a:p>
            <a:pPr algn="ctr">
              <a:lnSpc>
                <a:spcPts val="11000"/>
              </a:lnSpc>
            </a:pP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ynthesizing 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arming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xperiments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epth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—D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ata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ntegration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</a:t>
            </a: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ffort</a:t>
            </a:r>
            <a:r>
              <a:rPr lang="en-US" sz="8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497F91-F886-BFCC-AB09-079118824075}"/>
              </a:ext>
            </a:extLst>
          </p:cNvPr>
          <p:cNvSpPr txBox="1"/>
          <p:nvPr/>
        </p:nvSpPr>
        <p:spPr>
          <a:xfrm>
            <a:off x="11031078" y="3618872"/>
            <a:ext cx="28444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Beem-Miller</a:t>
            </a:r>
            <a:r>
              <a:rPr lang="en-US" sz="4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1,2</a:t>
            </a:r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Margaret Torn</a:t>
            </a:r>
            <a:r>
              <a:rPr lang="en-US" sz="4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Peter Reich</a:t>
            </a:r>
            <a:r>
              <a:rPr lang="en-US" sz="4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William Riley</a:t>
            </a:r>
            <a:r>
              <a:rPr lang="en-US" sz="4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Michael Schmidt</a:t>
            </a:r>
            <a:r>
              <a:rPr lang="en-US" sz="48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4C20122-08C5-D679-CC26-A11571257E5F}"/>
              </a:ext>
            </a:extLst>
          </p:cNvPr>
          <p:cNvSpPr>
            <a:spLocks noChangeAspect="1"/>
          </p:cNvSpPr>
          <p:nvPr/>
        </p:nvSpPr>
        <p:spPr>
          <a:xfrm>
            <a:off x="31510424" y="19563967"/>
            <a:ext cx="6774348" cy="41778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1BE59F-AB15-BC1F-7FF5-A9F32FBB53E5}"/>
              </a:ext>
            </a:extLst>
          </p:cNvPr>
          <p:cNvSpPr txBox="1"/>
          <p:nvPr/>
        </p:nvSpPr>
        <p:spPr>
          <a:xfrm>
            <a:off x="33217224" y="19787685"/>
            <a:ext cx="3315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F61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 Steps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D812F3C-D224-9BB1-B458-5CFAFE431788}"/>
              </a:ext>
            </a:extLst>
          </p:cNvPr>
          <p:cNvGrpSpPr/>
          <p:nvPr/>
        </p:nvGrpSpPr>
        <p:grpSpPr>
          <a:xfrm>
            <a:off x="2949108" y="714025"/>
            <a:ext cx="3312496" cy="3317092"/>
            <a:chOff x="1244750" y="716360"/>
            <a:chExt cx="3312496" cy="3317092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B82C5AA-D850-A256-B86E-A7C546E021DF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A4BA349-ED5B-94C6-E0CE-4494738DA528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8C7BA6F-72B9-E245-3CF2-9B5FE49A757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2ABFE4B-BFAA-C84B-7CD8-4397121AC25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F430D01-4D53-D86C-73BE-CB7D2871667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AA98F74-1668-4DBE-DF9F-780D34F85E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AFA7841-5C90-BF73-0084-AA19FE20E4D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0476D37-0856-6566-B189-87B20F9262E3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53850C3-AC30-EA0C-27DF-AC49622391C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9C631DB-CC22-ABE4-2E25-966F93C30D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5889FD2-41DD-9B05-15ED-E389FDE2A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1EAC537-045D-37B8-4D6A-1838185B4EE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E19129A-88D0-BB51-B626-2AE7FE81545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C0042FF-BD6D-9851-4404-0D57E313BD8A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342B57-F251-C9BA-4D35-8F68D6265D8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F1EDCC2-6C4D-D78B-7432-738FFF4272A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A960276-5490-726F-29A0-540040B81B2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D5388C2-DF23-0621-FF3A-E0BD9549A6F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14F74E8-1DED-C1CB-98AB-68C9A2B2C0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" name="Pie 48">
              <a:extLst>
                <a:ext uri="{FF2B5EF4-FFF2-40B4-BE49-F238E27FC236}">
                  <a16:creationId xmlns:a16="http://schemas.microsoft.com/office/drawing/2014/main" id="{4AE431A5-48F6-BA06-3527-BBC48BBFBA24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6AF76CC-0E47-5FF5-D24A-7BC7CE469C3D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101D81-EA00-6354-ACB5-BE696838D4A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01B08C6-EA9A-6939-DEA8-26B96CC0A5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CE1565F-2FC0-D9FD-5207-30AE8DCCE903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2BC10C8-FF87-2C8B-2BE9-9D4F07759617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riangle 9">
                  <a:extLst>
                    <a:ext uri="{FF2B5EF4-FFF2-40B4-BE49-F238E27FC236}">
                      <a16:creationId xmlns:a16="http://schemas.microsoft.com/office/drawing/2014/main" id="{CAC25D5D-474F-BF6C-6854-A7058E9DCB7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76BC744-1EC8-3A3E-81B4-BAE5B6055CC4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B22F1C1-1659-6B59-B67D-CED519E2BE01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9170ED-CC9A-6729-DA2F-C1E6C302674F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B72CEF8-D14C-84EA-5E47-89915E3E5F60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341776-19E8-9FCD-06F5-754FF741E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0FFFC43-F9C9-22FE-7D15-30B3DA22DCB6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B051DB4-488F-DAEF-CEAE-FEF0500CDF18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B14851E-6F89-9747-9F9C-09C3C24913D7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AB8F4022-EDA8-4E99-3041-DFAD24FEFBAB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B832DAA-F23B-865A-85D8-A8D6A8C0F2A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BE0B01C6-1BD0-1742-6997-E6AAC57D4B3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9341C36-3C2F-BD9A-E28B-2AEC33D7392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A0EB45A3-DB17-642B-0588-F4206D3EB0D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EAE01D6E-2B99-EF4E-C64B-315EC78BB1D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CAF892CE-F294-BD53-2D7A-6A474F468AF9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1EDB71E-FCEC-5DE4-1E47-8CA8805C25D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9F76F504-0475-851C-6DC2-7A15180B507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7ACC4E3-8E99-BEE5-AACF-1B3B0BCAF8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52C3C48-6C1A-3607-D696-B69D3A1968C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18CC11E2-446C-72CC-ECD7-85B7F5846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B03F814-2630-06E4-9E08-46C64682D961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BBD474F-CF3C-BFAC-7302-FA938595F5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65796B7-96AB-53FA-5CF0-642E74F329E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D74B275D-FE61-4B72-FBA4-CA9CD5B76F7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CE3F4B4-B7E0-BBFF-8ACA-19D5337C3C3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89406563-1C6F-45F3-0F3A-BA25FE7AE6D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A7948A83-A5A4-AC17-EFEA-F3F29C766FEC}"/>
              </a:ext>
            </a:extLst>
          </p:cNvPr>
          <p:cNvGrpSpPr/>
          <p:nvPr/>
        </p:nvGrpSpPr>
        <p:grpSpPr>
          <a:xfrm>
            <a:off x="32693323" y="9436638"/>
            <a:ext cx="15903400" cy="9566094"/>
            <a:chOff x="32766088" y="5651699"/>
            <a:chExt cx="15903400" cy="9566094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B54DBDAD-D7CB-7E76-B06A-2A39598CA8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66088" y="5651699"/>
              <a:ext cx="15903400" cy="9566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BB21287-5FF6-6042-E244-ADA873C3C7F4}"/>
                </a:ext>
              </a:extLst>
            </p:cNvPr>
            <p:cNvSpPr txBox="1"/>
            <p:nvPr/>
          </p:nvSpPr>
          <p:spPr>
            <a:xfrm>
              <a:off x="38370246" y="5824676"/>
              <a:ext cx="471154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Model</a:t>
              </a:r>
            </a:p>
          </p:txBody>
        </p: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E376AAFE-15B9-E5BB-2279-F226FA2B08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31695" y="7419220"/>
              <a:ext cx="14972186" cy="7415925"/>
              <a:chOff x="844442" y="1228017"/>
              <a:chExt cx="10705948" cy="5302495"/>
            </a:xfrm>
          </p:grpSpPr>
          <p:cxnSp>
            <p:nvCxnSpPr>
              <p:cNvPr id="1121" name="Elbow Connector 1120">
                <a:extLst>
                  <a:ext uri="{FF2B5EF4-FFF2-40B4-BE49-F238E27FC236}">
                    <a16:creationId xmlns:a16="http://schemas.microsoft.com/office/drawing/2014/main" id="{1E933654-BB4E-ACE3-825D-8E82D99829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01129" y="3606949"/>
                <a:ext cx="2224984" cy="908876"/>
              </a:xfrm>
              <a:prstGeom prst="bentConnector2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Elbow Connector 1121">
                <a:extLst>
                  <a:ext uri="{FF2B5EF4-FFF2-40B4-BE49-F238E27FC236}">
                    <a16:creationId xmlns:a16="http://schemas.microsoft.com/office/drawing/2014/main" id="{51798118-9060-848B-D84F-630E2F4809E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978399" y="3612641"/>
                <a:ext cx="2224984" cy="908876"/>
              </a:xfrm>
              <a:prstGeom prst="bentConnector2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3" name="Group 1122">
                <a:extLst>
                  <a:ext uri="{FF2B5EF4-FFF2-40B4-BE49-F238E27FC236}">
                    <a16:creationId xmlns:a16="http://schemas.microsoft.com/office/drawing/2014/main" id="{E768F23D-0DAD-CEBA-0391-9AFEEA770E21}"/>
                  </a:ext>
                </a:extLst>
              </p:cNvPr>
              <p:cNvGrpSpPr/>
              <p:nvPr/>
            </p:nvGrpSpPr>
            <p:grpSpPr>
              <a:xfrm rot="5400000">
                <a:off x="5982542" y="4171709"/>
                <a:ext cx="434081" cy="286216"/>
                <a:chOff x="8095785" y="2981074"/>
                <a:chExt cx="434081" cy="286216"/>
              </a:xfrm>
            </p:grpSpPr>
            <p:grpSp>
              <p:nvGrpSpPr>
                <p:cNvPr id="1175" name="Group 1174">
                  <a:extLst>
                    <a:ext uri="{FF2B5EF4-FFF2-40B4-BE49-F238E27FC236}">
                      <a16:creationId xmlns:a16="http://schemas.microsoft.com/office/drawing/2014/main" id="{2EA52E2E-082F-39E0-9BFE-3D8E6F819790}"/>
                    </a:ext>
                  </a:extLst>
                </p:cNvPr>
                <p:cNvGrpSpPr/>
                <p:nvPr/>
              </p:nvGrpSpPr>
              <p:grpSpPr>
                <a:xfrm>
                  <a:off x="8241866" y="2981074"/>
                  <a:ext cx="288000" cy="286216"/>
                  <a:chOff x="4760976" y="1136944"/>
                  <a:chExt cx="288000" cy="286216"/>
                </a:xfrm>
              </p:grpSpPr>
              <p:cxnSp>
                <p:nvCxnSpPr>
                  <p:cNvPr id="1177" name="Straight Connector 1176">
                    <a:extLst>
                      <a:ext uri="{FF2B5EF4-FFF2-40B4-BE49-F238E27FC236}">
                        <a16:creationId xmlns:a16="http://schemas.microsoft.com/office/drawing/2014/main" id="{EA11201D-31C2-9BAA-7970-0C9D37890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60976" y="1136944"/>
                    <a:ext cx="280715" cy="14496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8" name="Straight Connector 1177">
                    <a:extLst>
                      <a:ext uri="{FF2B5EF4-FFF2-40B4-BE49-F238E27FC236}">
                        <a16:creationId xmlns:a16="http://schemas.microsoft.com/office/drawing/2014/main" id="{E03EA547-FF31-9735-238A-908404F149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68260" y="1272620"/>
                    <a:ext cx="280716" cy="15054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76" name="Oval 1175">
                  <a:extLst>
                    <a:ext uri="{FF2B5EF4-FFF2-40B4-BE49-F238E27FC236}">
                      <a16:creationId xmlns:a16="http://schemas.microsoft.com/office/drawing/2014/main" id="{C2652ED8-5CEA-DCA0-9B62-6649F9896DED}"/>
                    </a:ext>
                  </a:extLst>
                </p:cNvPr>
                <p:cNvSpPr/>
                <p:nvPr/>
              </p:nvSpPr>
              <p:spPr>
                <a:xfrm>
                  <a:off x="8095785" y="3047982"/>
                  <a:ext cx="168380" cy="1449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24" name="Elbow Connector 1123">
                <a:extLst>
                  <a:ext uri="{FF2B5EF4-FFF2-40B4-BE49-F238E27FC236}">
                    <a16:creationId xmlns:a16="http://schemas.microsoft.com/office/drawing/2014/main" id="{F8B53FCA-045B-3E98-FFD0-2C9872430B0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754494" y="3620364"/>
                <a:ext cx="2224984" cy="908876"/>
              </a:xfrm>
              <a:prstGeom prst="bentConnector2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767CC20D-BB2D-5CA9-69BD-68E5734E1BDA}"/>
                  </a:ext>
                </a:extLst>
              </p:cNvPr>
              <p:cNvGrpSpPr/>
              <p:nvPr/>
            </p:nvGrpSpPr>
            <p:grpSpPr>
              <a:xfrm rot="5400000">
                <a:off x="1535907" y="4185124"/>
                <a:ext cx="434081" cy="286216"/>
                <a:chOff x="8095785" y="2981074"/>
                <a:chExt cx="434081" cy="286216"/>
              </a:xfrm>
            </p:grpSpPr>
            <p:grpSp>
              <p:nvGrpSpPr>
                <p:cNvPr id="1171" name="Group 1170">
                  <a:extLst>
                    <a:ext uri="{FF2B5EF4-FFF2-40B4-BE49-F238E27FC236}">
                      <a16:creationId xmlns:a16="http://schemas.microsoft.com/office/drawing/2014/main" id="{3AB4C9D6-1FD0-517A-E3EE-3142BA8E5E10}"/>
                    </a:ext>
                  </a:extLst>
                </p:cNvPr>
                <p:cNvGrpSpPr/>
                <p:nvPr/>
              </p:nvGrpSpPr>
              <p:grpSpPr>
                <a:xfrm>
                  <a:off x="8241866" y="2981074"/>
                  <a:ext cx="288000" cy="286216"/>
                  <a:chOff x="4760976" y="1136944"/>
                  <a:chExt cx="288000" cy="286216"/>
                </a:xfrm>
              </p:grpSpPr>
              <p:cxnSp>
                <p:nvCxnSpPr>
                  <p:cNvPr id="1173" name="Straight Connector 1172">
                    <a:extLst>
                      <a:ext uri="{FF2B5EF4-FFF2-40B4-BE49-F238E27FC236}">
                        <a16:creationId xmlns:a16="http://schemas.microsoft.com/office/drawing/2014/main" id="{3E2BB704-FBA5-D8DF-B500-534A730A7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60976" y="1136944"/>
                    <a:ext cx="280715" cy="14496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4" name="Straight Connector 1173">
                    <a:extLst>
                      <a:ext uri="{FF2B5EF4-FFF2-40B4-BE49-F238E27FC236}">
                        <a16:creationId xmlns:a16="http://schemas.microsoft.com/office/drawing/2014/main" id="{EA6CE948-4CF1-CA36-F9A0-C3656DE42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68260" y="1272620"/>
                    <a:ext cx="280716" cy="15054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72" name="Oval 1171">
                  <a:extLst>
                    <a:ext uri="{FF2B5EF4-FFF2-40B4-BE49-F238E27FC236}">
                      <a16:creationId xmlns:a16="http://schemas.microsoft.com/office/drawing/2014/main" id="{BB1E82F8-2F5F-8B21-BDEE-FBA02B58BE7E}"/>
                    </a:ext>
                  </a:extLst>
                </p:cNvPr>
                <p:cNvSpPr/>
                <p:nvPr/>
              </p:nvSpPr>
              <p:spPr>
                <a:xfrm>
                  <a:off x="8095785" y="3047982"/>
                  <a:ext cx="168380" cy="1449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58C5CA5C-635A-0648-EB0E-4BDB9A59E069}"/>
                  </a:ext>
                </a:extLst>
              </p:cNvPr>
              <p:cNvGrpSpPr/>
              <p:nvPr/>
            </p:nvGrpSpPr>
            <p:grpSpPr>
              <a:xfrm rot="5400000">
                <a:off x="3759812" y="4177401"/>
                <a:ext cx="434081" cy="286216"/>
                <a:chOff x="8095785" y="2981074"/>
                <a:chExt cx="434081" cy="286216"/>
              </a:xfrm>
            </p:grpSpPr>
            <p:grpSp>
              <p:nvGrpSpPr>
                <p:cNvPr id="1167" name="Group 1166">
                  <a:extLst>
                    <a:ext uri="{FF2B5EF4-FFF2-40B4-BE49-F238E27FC236}">
                      <a16:creationId xmlns:a16="http://schemas.microsoft.com/office/drawing/2014/main" id="{F9935DB4-B4FB-EE20-01E2-C87CB0BE41C4}"/>
                    </a:ext>
                  </a:extLst>
                </p:cNvPr>
                <p:cNvGrpSpPr/>
                <p:nvPr/>
              </p:nvGrpSpPr>
              <p:grpSpPr>
                <a:xfrm>
                  <a:off x="8241866" y="2981074"/>
                  <a:ext cx="288000" cy="286216"/>
                  <a:chOff x="4760976" y="1136944"/>
                  <a:chExt cx="288000" cy="286216"/>
                </a:xfrm>
              </p:grpSpPr>
              <p:cxnSp>
                <p:nvCxnSpPr>
                  <p:cNvPr id="1169" name="Straight Connector 1168">
                    <a:extLst>
                      <a:ext uri="{FF2B5EF4-FFF2-40B4-BE49-F238E27FC236}">
                        <a16:creationId xmlns:a16="http://schemas.microsoft.com/office/drawing/2014/main" id="{0FFE0040-34CE-B0B3-3157-4E378B84C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60976" y="1136944"/>
                    <a:ext cx="280715" cy="14496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0" name="Straight Connector 1169">
                    <a:extLst>
                      <a:ext uri="{FF2B5EF4-FFF2-40B4-BE49-F238E27FC236}">
                        <a16:creationId xmlns:a16="http://schemas.microsoft.com/office/drawing/2014/main" id="{E5CCAF76-19FB-EDA8-F42A-F4270E6011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68260" y="1272620"/>
                    <a:ext cx="280716" cy="15054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8" name="Oval 1167">
                  <a:extLst>
                    <a:ext uri="{FF2B5EF4-FFF2-40B4-BE49-F238E27FC236}">
                      <a16:creationId xmlns:a16="http://schemas.microsoft.com/office/drawing/2014/main" id="{535D1E07-3B7C-EF72-3079-E8D16E8FF5D6}"/>
                    </a:ext>
                  </a:extLst>
                </p:cNvPr>
                <p:cNvSpPr/>
                <p:nvPr/>
              </p:nvSpPr>
              <p:spPr>
                <a:xfrm>
                  <a:off x="8095785" y="3047982"/>
                  <a:ext cx="168380" cy="1449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27" name="Elbow Connector 1126">
                <a:extLst>
                  <a:ext uri="{FF2B5EF4-FFF2-40B4-BE49-F238E27FC236}">
                    <a16:creationId xmlns:a16="http://schemas.microsoft.com/office/drawing/2014/main" id="{7295D622-B132-40DF-AC07-5EAD42722945}"/>
                  </a:ext>
                </a:extLst>
              </p:cNvPr>
              <p:cNvCxnSpPr>
                <a:cxnSpLocks/>
                <a:stCxn id="1133" idx="3"/>
                <a:endCxn id="1142" idx="0"/>
              </p:cNvCxnSpPr>
              <p:nvPr/>
            </p:nvCxnSpPr>
            <p:spPr>
              <a:xfrm>
                <a:off x="10398288" y="1952139"/>
                <a:ext cx="284166" cy="2565983"/>
              </a:xfrm>
              <a:prstGeom prst="bentConnector2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8" name="Rounded Rectangle 1127">
                <a:extLst>
                  <a:ext uri="{FF2B5EF4-FFF2-40B4-BE49-F238E27FC236}">
                    <a16:creationId xmlns:a16="http://schemas.microsoft.com/office/drawing/2014/main" id="{91E86753-E541-935E-A464-E09BE229488C}"/>
                  </a:ext>
                </a:extLst>
              </p:cNvPr>
              <p:cNvSpPr/>
              <p:nvPr/>
            </p:nvSpPr>
            <p:spPr>
              <a:xfrm>
                <a:off x="1753641" y="2665815"/>
                <a:ext cx="1735873" cy="56967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29" name="Rounded Rectangle 1128">
                <a:extLst>
                  <a:ext uri="{FF2B5EF4-FFF2-40B4-BE49-F238E27FC236}">
                    <a16:creationId xmlns:a16="http://schemas.microsoft.com/office/drawing/2014/main" id="{47A0A288-6C50-1DCA-15AC-6E5BF24C5BB0}"/>
                  </a:ext>
                </a:extLst>
              </p:cNvPr>
              <p:cNvSpPr/>
              <p:nvPr/>
            </p:nvSpPr>
            <p:spPr>
              <a:xfrm>
                <a:off x="1753641" y="1228017"/>
                <a:ext cx="1735873" cy="14273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experiment</a:t>
                </a:r>
                <a:endParaRPr lang="en-US" sz="17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30" name="Rounded Rectangle 1129">
                <a:extLst>
                  <a:ext uri="{FF2B5EF4-FFF2-40B4-BE49-F238E27FC236}">
                    <a16:creationId xmlns:a16="http://schemas.microsoft.com/office/drawing/2014/main" id="{1502E59C-2AAB-BFD6-815E-6FF536C9EABE}"/>
                  </a:ext>
                </a:extLst>
              </p:cNvPr>
              <p:cNvSpPr/>
              <p:nvPr/>
            </p:nvSpPr>
            <p:spPr>
              <a:xfrm>
                <a:off x="5203679" y="2658118"/>
                <a:ext cx="1735873" cy="5696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31" name="Rounded Rectangle 1130">
                <a:extLst>
                  <a:ext uri="{FF2B5EF4-FFF2-40B4-BE49-F238E27FC236}">
                    <a16:creationId xmlns:a16="http://schemas.microsoft.com/office/drawing/2014/main" id="{37976180-8A97-30D0-BAFA-A7E08DF67411}"/>
                  </a:ext>
                </a:extLst>
              </p:cNvPr>
              <p:cNvSpPr/>
              <p:nvPr/>
            </p:nvSpPr>
            <p:spPr>
              <a:xfrm>
                <a:off x="5203680" y="1228017"/>
                <a:ext cx="1735873" cy="1427353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site</a:t>
                </a:r>
                <a:endParaRPr lang="en-US" sz="17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32" name="Rounded Rectangle 1131">
                <a:extLst>
                  <a:ext uri="{FF2B5EF4-FFF2-40B4-BE49-F238E27FC236}">
                    <a16:creationId xmlns:a16="http://schemas.microsoft.com/office/drawing/2014/main" id="{64621BDF-C2B7-608C-7BD6-E5FC5978E6B5}"/>
                  </a:ext>
                </a:extLst>
              </p:cNvPr>
              <p:cNvSpPr/>
              <p:nvPr/>
            </p:nvSpPr>
            <p:spPr>
              <a:xfrm>
                <a:off x="8662414" y="2665815"/>
                <a:ext cx="1735873" cy="56477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33" name="Rounded Rectangle 1132">
                <a:extLst>
                  <a:ext uri="{FF2B5EF4-FFF2-40B4-BE49-F238E27FC236}">
                    <a16:creationId xmlns:a16="http://schemas.microsoft.com/office/drawing/2014/main" id="{A9FAED50-61FF-75A4-204E-3DD3469E5656}"/>
                  </a:ext>
                </a:extLst>
              </p:cNvPr>
              <p:cNvSpPr/>
              <p:nvPr/>
            </p:nvSpPr>
            <p:spPr>
              <a:xfrm>
                <a:off x="8662415" y="1238462"/>
                <a:ext cx="1735873" cy="1427353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plot</a:t>
                </a:r>
                <a:endParaRPr lang="en-US" sz="17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1134" name="Group 1133">
                <a:extLst>
                  <a:ext uri="{FF2B5EF4-FFF2-40B4-BE49-F238E27FC236}">
                    <a16:creationId xmlns:a16="http://schemas.microsoft.com/office/drawing/2014/main" id="{D224F9BC-8E93-4C58-D7C7-12846042AC2E}"/>
                  </a:ext>
                </a:extLst>
              </p:cNvPr>
              <p:cNvGrpSpPr/>
              <p:nvPr/>
            </p:nvGrpSpPr>
            <p:grpSpPr>
              <a:xfrm>
                <a:off x="3478661" y="1798584"/>
                <a:ext cx="1726548" cy="286216"/>
                <a:chOff x="3489514" y="1788140"/>
                <a:chExt cx="1726548" cy="286216"/>
              </a:xfrm>
            </p:grpSpPr>
            <p:cxnSp>
              <p:nvCxnSpPr>
                <p:cNvPr id="1162" name="Straight Connector 1161">
                  <a:extLst>
                    <a:ext uri="{FF2B5EF4-FFF2-40B4-BE49-F238E27FC236}">
                      <a16:creationId xmlns:a16="http://schemas.microsoft.com/office/drawing/2014/main" id="{861B3886-EBFF-173D-F2A5-B55D9CF420A9}"/>
                    </a:ext>
                  </a:extLst>
                </p:cNvPr>
                <p:cNvCxnSpPr>
                  <a:cxnSpLocks/>
                  <a:stCxn id="1129" idx="3"/>
                </p:cNvCxnSpPr>
                <p:nvPr/>
              </p:nvCxnSpPr>
              <p:spPr>
                <a:xfrm>
                  <a:off x="3489514" y="1941694"/>
                  <a:ext cx="1434866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3" name="Straight Connector 1162">
                  <a:extLst>
                    <a:ext uri="{FF2B5EF4-FFF2-40B4-BE49-F238E27FC236}">
                      <a16:creationId xmlns:a16="http://schemas.microsoft.com/office/drawing/2014/main" id="{1D495478-B16D-10F1-37C4-23712ECDC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28062" y="1788140"/>
                  <a:ext cx="0" cy="28621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4" name="Straight Connector 1163">
                  <a:extLst>
                    <a:ext uri="{FF2B5EF4-FFF2-40B4-BE49-F238E27FC236}">
                      <a16:creationId xmlns:a16="http://schemas.microsoft.com/office/drawing/2014/main" id="{AC08CE38-EE41-95CE-B632-25F82E2E0259}"/>
                    </a:ext>
                  </a:extLst>
                </p:cNvPr>
                <p:cNvCxnSpPr>
                  <a:cxnSpLocks/>
                  <a:stCxn id="1131" idx="1"/>
                </p:cNvCxnSpPr>
                <p:nvPr/>
              </p:nvCxnSpPr>
              <p:spPr>
                <a:xfrm flipH="1">
                  <a:off x="4922965" y="1941694"/>
                  <a:ext cx="280715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5" name="Straight Connector 1164">
                  <a:extLst>
                    <a:ext uri="{FF2B5EF4-FFF2-40B4-BE49-F238E27FC236}">
                      <a16:creationId xmlns:a16="http://schemas.microsoft.com/office/drawing/2014/main" id="{F8338AD7-1C69-50A3-08D6-DF46C1C15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28062" y="1788140"/>
                  <a:ext cx="280715" cy="144965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6" name="Straight Connector 1165">
                  <a:extLst>
                    <a:ext uri="{FF2B5EF4-FFF2-40B4-BE49-F238E27FC236}">
                      <a16:creationId xmlns:a16="http://schemas.microsoft.com/office/drawing/2014/main" id="{70E85CF0-7069-9427-A685-F205DDC4E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35346" y="1923816"/>
                  <a:ext cx="280716" cy="15054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5" name="Group 1134">
                <a:extLst>
                  <a:ext uri="{FF2B5EF4-FFF2-40B4-BE49-F238E27FC236}">
                    <a16:creationId xmlns:a16="http://schemas.microsoft.com/office/drawing/2014/main" id="{EBA70459-169A-7486-C837-B6BE67E433A7}"/>
                  </a:ext>
                </a:extLst>
              </p:cNvPr>
              <p:cNvGrpSpPr/>
              <p:nvPr/>
            </p:nvGrpSpPr>
            <p:grpSpPr>
              <a:xfrm>
                <a:off x="6939552" y="1798584"/>
                <a:ext cx="1715579" cy="286216"/>
                <a:chOff x="3333397" y="1136944"/>
                <a:chExt cx="1715579" cy="286216"/>
              </a:xfrm>
            </p:grpSpPr>
            <p:cxnSp>
              <p:nvCxnSpPr>
                <p:cNvPr id="1157" name="Straight Connector 1156">
                  <a:extLst>
                    <a:ext uri="{FF2B5EF4-FFF2-40B4-BE49-F238E27FC236}">
                      <a16:creationId xmlns:a16="http://schemas.microsoft.com/office/drawing/2014/main" id="{924D0780-78AC-F104-D369-BCC9439C1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3397" y="1272620"/>
                  <a:ext cx="1434866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Connector 1157">
                  <a:extLst>
                    <a:ext uri="{FF2B5EF4-FFF2-40B4-BE49-F238E27FC236}">
                      <a16:creationId xmlns:a16="http://schemas.microsoft.com/office/drawing/2014/main" id="{E547E483-8C2F-E127-DA0D-083179AE65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0976" y="1136944"/>
                  <a:ext cx="0" cy="286216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9" name="Straight Connector 1158">
                  <a:extLst>
                    <a:ext uri="{FF2B5EF4-FFF2-40B4-BE49-F238E27FC236}">
                      <a16:creationId xmlns:a16="http://schemas.microsoft.com/office/drawing/2014/main" id="{F99FA055-C261-C9EE-A8E1-0698573DD6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6848" y="1272620"/>
                  <a:ext cx="280715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AF0AEC66-F0F3-ED51-5DFD-476E2E91C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0976" y="1136944"/>
                  <a:ext cx="280715" cy="144965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1" name="Straight Connector 1160">
                  <a:extLst>
                    <a:ext uri="{FF2B5EF4-FFF2-40B4-BE49-F238E27FC236}">
                      <a16:creationId xmlns:a16="http://schemas.microsoft.com/office/drawing/2014/main" id="{DEB26A4C-CAE0-FB85-35C0-BDBB2315E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68260" y="1272620"/>
                  <a:ext cx="280716" cy="15054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A2B63673-FBC7-9B07-EAA2-47B746EF5317}"/>
                  </a:ext>
                </a:extLst>
              </p:cNvPr>
              <p:cNvGrpSpPr/>
              <p:nvPr/>
            </p:nvGrpSpPr>
            <p:grpSpPr>
              <a:xfrm rot="5400000">
                <a:off x="10466639" y="4157006"/>
                <a:ext cx="434081" cy="286216"/>
                <a:chOff x="8095785" y="2981074"/>
                <a:chExt cx="434081" cy="286216"/>
              </a:xfrm>
            </p:grpSpPr>
            <p:grpSp>
              <p:nvGrpSpPr>
                <p:cNvPr id="1153" name="Group 1152">
                  <a:extLst>
                    <a:ext uri="{FF2B5EF4-FFF2-40B4-BE49-F238E27FC236}">
                      <a16:creationId xmlns:a16="http://schemas.microsoft.com/office/drawing/2014/main" id="{85625398-6FB5-C1B0-1E54-260CE0E17EFE}"/>
                    </a:ext>
                  </a:extLst>
                </p:cNvPr>
                <p:cNvGrpSpPr/>
                <p:nvPr/>
              </p:nvGrpSpPr>
              <p:grpSpPr>
                <a:xfrm>
                  <a:off x="8241866" y="2981074"/>
                  <a:ext cx="288000" cy="286216"/>
                  <a:chOff x="4760976" y="1136944"/>
                  <a:chExt cx="288000" cy="286216"/>
                </a:xfrm>
              </p:grpSpPr>
              <p:cxnSp>
                <p:nvCxnSpPr>
                  <p:cNvPr id="1155" name="Straight Connector 1154">
                    <a:extLst>
                      <a:ext uri="{FF2B5EF4-FFF2-40B4-BE49-F238E27FC236}">
                        <a16:creationId xmlns:a16="http://schemas.microsoft.com/office/drawing/2014/main" id="{0D1A4F91-D90D-9449-1562-6FA7DAC69D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60976" y="1136944"/>
                    <a:ext cx="280715" cy="14496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6" name="Straight Connector 1155">
                    <a:extLst>
                      <a:ext uri="{FF2B5EF4-FFF2-40B4-BE49-F238E27FC236}">
                        <a16:creationId xmlns:a16="http://schemas.microsoft.com/office/drawing/2014/main" id="{89A29C5D-17E8-00C0-9863-F16AFC9F0D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68260" y="1272620"/>
                    <a:ext cx="280716" cy="15054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54" name="Oval 1153">
                  <a:extLst>
                    <a:ext uri="{FF2B5EF4-FFF2-40B4-BE49-F238E27FC236}">
                      <a16:creationId xmlns:a16="http://schemas.microsoft.com/office/drawing/2014/main" id="{291A0922-9EDD-BE69-F68A-06E2C2849134}"/>
                    </a:ext>
                  </a:extLst>
                </p:cNvPr>
                <p:cNvSpPr/>
                <p:nvPr/>
              </p:nvSpPr>
              <p:spPr>
                <a:xfrm>
                  <a:off x="8095785" y="3047982"/>
                  <a:ext cx="168380" cy="1449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37" name="Elbow Connector 1136">
                <a:extLst>
                  <a:ext uri="{FF2B5EF4-FFF2-40B4-BE49-F238E27FC236}">
                    <a16:creationId xmlns:a16="http://schemas.microsoft.com/office/drawing/2014/main" id="{A6B6D572-2F1C-02DB-2B2B-C78AAAC42221}"/>
                  </a:ext>
                </a:extLst>
              </p:cNvPr>
              <p:cNvCxnSpPr>
                <a:cxnSpLocks/>
                <a:endCxn id="1140" idx="0"/>
              </p:cNvCxnSpPr>
              <p:nvPr/>
            </p:nvCxnSpPr>
            <p:spPr>
              <a:xfrm rot="10800000" flipV="1">
                <a:off x="8437035" y="3611154"/>
                <a:ext cx="2224984" cy="908876"/>
              </a:xfrm>
              <a:prstGeom prst="bentConnector2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D0496326-4925-0B16-FFB7-077F95F4DD64}"/>
                  </a:ext>
                </a:extLst>
              </p:cNvPr>
              <p:cNvGrpSpPr/>
              <p:nvPr/>
            </p:nvGrpSpPr>
            <p:grpSpPr>
              <a:xfrm rot="5400000">
                <a:off x="8218448" y="4175914"/>
                <a:ext cx="434081" cy="286216"/>
                <a:chOff x="8095785" y="2981074"/>
                <a:chExt cx="434081" cy="286216"/>
              </a:xfrm>
            </p:grpSpPr>
            <p:grpSp>
              <p:nvGrpSpPr>
                <p:cNvPr id="1149" name="Group 1148">
                  <a:extLst>
                    <a:ext uri="{FF2B5EF4-FFF2-40B4-BE49-F238E27FC236}">
                      <a16:creationId xmlns:a16="http://schemas.microsoft.com/office/drawing/2014/main" id="{C3847FD2-DF37-E3C8-E2F5-C97994F1BB3C}"/>
                    </a:ext>
                  </a:extLst>
                </p:cNvPr>
                <p:cNvGrpSpPr/>
                <p:nvPr/>
              </p:nvGrpSpPr>
              <p:grpSpPr>
                <a:xfrm>
                  <a:off x="8241866" y="2981074"/>
                  <a:ext cx="288000" cy="286216"/>
                  <a:chOff x="4760976" y="1136944"/>
                  <a:chExt cx="288000" cy="286216"/>
                </a:xfrm>
              </p:grpSpPr>
              <p:cxnSp>
                <p:nvCxnSpPr>
                  <p:cNvPr id="1151" name="Straight Connector 1150">
                    <a:extLst>
                      <a:ext uri="{FF2B5EF4-FFF2-40B4-BE49-F238E27FC236}">
                        <a16:creationId xmlns:a16="http://schemas.microsoft.com/office/drawing/2014/main" id="{FCC3B178-3A2C-BF79-4E95-9A588D2A75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60976" y="1136944"/>
                    <a:ext cx="280715" cy="144965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2" name="Straight Connector 1151">
                    <a:extLst>
                      <a:ext uri="{FF2B5EF4-FFF2-40B4-BE49-F238E27FC236}">
                        <a16:creationId xmlns:a16="http://schemas.microsoft.com/office/drawing/2014/main" id="{21F901D0-BCC3-CCBE-29CC-A68098430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68260" y="1272620"/>
                    <a:ext cx="280716" cy="150540"/>
                  </a:xfrm>
                  <a:prstGeom prst="line">
                    <a:avLst/>
                  </a:prstGeom>
                  <a:ln w="381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50" name="Oval 1149">
                  <a:extLst>
                    <a:ext uri="{FF2B5EF4-FFF2-40B4-BE49-F238E27FC236}">
                      <a16:creationId xmlns:a16="http://schemas.microsoft.com/office/drawing/2014/main" id="{38B3BA25-D0D0-1435-294C-3B4AFA496E3C}"/>
                    </a:ext>
                  </a:extLst>
                </p:cNvPr>
                <p:cNvSpPr/>
                <p:nvPr/>
              </p:nvSpPr>
              <p:spPr>
                <a:xfrm>
                  <a:off x="8095785" y="3047982"/>
                  <a:ext cx="168380" cy="1449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9" name="Rounded Rectangle 1138">
                <a:extLst>
                  <a:ext uri="{FF2B5EF4-FFF2-40B4-BE49-F238E27FC236}">
                    <a16:creationId xmlns:a16="http://schemas.microsoft.com/office/drawing/2014/main" id="{9B95CD82-74AA-0938-79CF-4FBDFA3C4478}"/>
                  </a:ext>
                </a:extLst>
              </p:cNvPr>
              <p:cNvSpPr/>
              <p:nvPr/>
            </p:nvSpPr>
            <p:spPr>
              <a:xfrm>
                <a:off x="7569098" y="5948351"/>
                <a:ext cx="1735873" cy="56967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40" name="Rounded Rectangle 1139">
                <a:extLst>
                  <a:ext uri="{FF2B5EF4-FFF2-40B4-BE49-F238E27FC236}">
                    <a16:creationId xmlns:a16="http://schemas.microsoft.com/office/drawing/2014/main" id="{FF6D0581-5410-A07E-474E-787265050F07}"/>
                  </a:ext>
                </a:extLst>
              </p:cNvPr>
              <p:cNvSpPr/>
              <p:nvPr/>
            </p:nvSpPr>
            <p:spPr>
              <a:xfrm>
                <a:off x="7569098" y="4520030"/>
                <a:ext cx="1735873" cy="1427353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datTemp</a:t>
                </a:r>
                <a:endParaRPr lang="en-US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41" name="Rounded Rectangle 1140">
                <a:extLst>
                  <a:ext uri="{FF2B5EF4-FFF2-40B4-BE49-F238E27FC236}">
                    <a16:creationId xmlns:a16="http://schemas.microsoft.com/office/drawing/2014/main" id="{9725545D-DF9C-8FA0-04C4-A4344BE46B7A}"/>
                  </a:ext>
                </a:extLst>
              </p:cNvPr>
              <p:cNvSpPr/>
              <p:nvPr/>
            </p:nvSpPr>
            <p:spPr>
              <a:xfrm>
                <a:off x="9814517" y="5946443"/>
                <a:ext cx="1735873" cy="56967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42" name="Rounded Rectangle 1141">
                <a:extLst>
                  <a:ext uri="{FF2B5EF4-FFF2-40B4-BE49-F238E27FC236}">
                    <a16:creationId xmlns:a16="http://schemas.microsoft.com/office/drawing/2014/main" id="{FD902C3B-8898-3F35-55A9-1627CB2C1673}"/>
                  </a:ext>
                </a:extLst>
              </p:cNvPr>
              <p:cNvSpPr/>
              <p:nvPr/>
            </p:nvSpPr>
            <p:spPr>
              <a:xfrm>
                <a:off x="9814517" y="4518122"/>
                <a:ext cx="1735873" cy="1427353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datSoilC</a:t>
                </a:r>
                <a:endParaRPr lang="en-US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43" name="Rounded Rectangle 1142">
                <a:extLst>
                  <a:ext uri="{FF2B5EF4-FFF2-40B4-BE49-F238E27FC236}">
                    <a16:creationId xmlns:a16="http://schemas.microsoft.com/office/drawing/2014/main" id="{91E5F458-9BC5-A64A-91FE-E885802D3FFF}"/>
                  </a:ext>
                </a:extLst>
              </p:cNvPr>
              <p:cNvSpPr/>
              <p:nvPr/>
            </p:nvSpPr>
            <p:spPr>
              <a:xfrm>
                <a:off x="5320588" y="5946443"/>
                <a:ext cx="1735873" cy="56967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44" name="Rounded Rectangle 1143">
                <a:extLst>
                  <a:ext uri="{FF2B5EF4-FFF2-40B4-BE49-F238E27FC236}">
                    <a16:creationId xmlns:a16="http://schemas.microsoft.com/office/drawing/2014/main" id="{F1A47E2A-E902-742A-BD91-9639ADAE516E}"/>
                  </a:ext>
                </a:extLst>
              </p:cNvPr>
              <p:cNvSpPr/>
              <p:nvPr/>
            </p:nvSpPr>
            <p:spPr>
              <a:xfrm>
                <a:off x="5320588" y="4518122"/>
                <a:ext cx="1735873" cy="1427353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datSMTDR</a:t>
                </a:r>
                <a:endParaRPr lang="en-US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45" name="Rounded Rectangle 1144">
                <a:extLst>
                  <a:ext uri="{FF2B5EF4-FFF2-40B4-BE49-F238E27FC236}">
                    <a16:creationId xmlns:a16="http://schemas.microsoft.com/office/drawing/2014/main" id="{8F3B38B8-0C2C-5A99-83B1-E0D4F3694BE6}"/>
                  </a:ext>
                </a:extLst>
              </p:cNvPr>
              <p:cNvSpPr/>
              <p:nvPr/>
            </p:nvSpPr>
            <p:spPr>
              <a:xfrm>
                <a:off x="3082515" y="5952023"/>
                <a:ext cx="1735873" cy="56967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46" name="Rounded Rectangle 1145">
                <a:extLst>
                  <a:ext uri="{FF2B5EF4-FFF2-40B4-BE49-F238E27FC236}">
                    <a16:creationId xmlns:a16="http://schemas.microsoft.com/office/drawing/2014/main" id="{338EECC2-93BB-EE3E-EBF4-C15287523E0E}"/>
                  </a:ext>
                </a:extLst>
              </p:cNvPr>
              <p:cNvSpPr/>
              <p:nvPr/>
            </p:nvSpPr>
            <p:spPr>
              <a:xfrm>
                <a:off x="3082515" y="4523702"/>
                <a:ext cx="1735873" cy="1427353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datSMStk</a:t>
                </a:r>
                <a:endParaRPr lang="en-US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47" name="Rounded Rectangle 1146">
                <a:extLst>
                  <a:ext uri="{FF2B5EF4-FFF2-40B4-BE49-F238E27FC236}">
                    <a16:creationId xmlns:a16="http://schemas.microsoft.com/office/drawing/2014/main" id="{9766E176-2948-047F-E972-339212E7EA42}"/>
                  </a:ext>
                </a:extLst>
              </p:cNvPr>
              <p:cNvSpPr/>
              <p:nvPr/>
            </p:nvSpPr>
            <p:spPr>
              <a:xfrm>
                <a:off x="844442" y="5960835"/>
                <a:ext cx="1735873" cy="56967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meta</a:t>
                </a:r>
              </a:p>
            </p:txBody>
          </p:sp>
          <p:sp>
            <p:nvSpPr>
              <p:cNvPr id="1148" name="Rounded Rectangle 1147">
                <a:extLst>
                  <a:ext uri="{FF2B5EF4-FFF2-40B4-BE49-F238E27FC236}">
                    <a16:creationId xmlns:a16="http://schemas.microsoft.com/office/drawing/2014/main" id="{3C0D42E1-1E26-E1EA-61BA-A82A8E253F93}"/>
                  </a:ext>
                </a:extLst>
              </p:cNvPr>
              <p:cNvSpPr/>
              <p:nvPr/>
            </p:nvSpPr>
            <p:spPr>
              <a:xfrm>
                <a:off x="844442" y="4532514"/>
                <a:ext cx="1735873" cy="1427353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datXXX</a:t>
                </a:r>
                <a:endParaRPr lang="en-US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339970DE-B35E-7523-DF4D-570653E2A453}"/>
              </a:ext>
            </a:extLst>
          </p:cNvPr>
          <p:cNvGrpSpPr/>
          <p:nvPr/>
        </p:nvGrpSpPr>
        <p:grpSpPr>
          <a:xfrm>
            <a:off x="33211918" y="5922002"/>
            <a:ext cx="9031677" cy="3127391"/>
            <a:chOff x="31520599" y="15453760"/>
            <a:chExt cx="9031677" cy="3127391"/>
          </a:xfrm>
        </p:grpSpPr>
        <p:sp>
          <p:nvSpPr>
            <p:cNvPr id="1181" name="Rectangle 1180">
              <a:extLst>
                <a:ext uri="{FF2B5EF4-FFF2-40B4-BE49-F238E27FC236}">
                  <a16:creationId xmlns:a16="http://schemas.microsoft.com/office/drawing/2014/main" id="{F1D63738-D4CA-7F66-155D-41CCA1BAEC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20599" y="15453760"/>
              <a:ext cx="9031677" cy="3127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B476C3F0-94FD-9A32-A518-13C0857C40C5}"/>
                </a:ext>
              </a:extLst>
            </p:cNvPr>
            <p:cNvSpPr txBox="1"/>
            <p:nvPr/>
          </p:nvSpPr>
          <p:spPr>
            <a:xfrm>
              <a:off x="32754180" y="15645491"/>
              <a:ext cx="65694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Hybrid Data Ingestion</a:t>
              </a:r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956BA16E-A9E4-95C3-FCB9-44251ED405F2}"/>
                </a:ext>
              </a:extLst>
            </p:cNvPr>
            <p:cNvSpPr txBox="1"/>
            <p:nvPr/>
          </p:nvSpPr>
          <p:spPr>
            <a:xfrm>
              <a:off x="31802051" y="16469610"/>
              <a:ext cx="860663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</a:t>
              </a:r>
              <a:r>
                <a:rPr lang="en-US" sz="2400" b="1" dirty="0">
                  <a:solidFill>
                    <a:schemeClr val="accent4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l</a:t>
              </a:r>
              <a:r>
                <a:rPr 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</a:t>
              </a:r>
              <a:r>
                <a:rPr lang="en-US" sz="2400" b="1" dirty="0">
                  <a:solidFill>
                    <a:schemeClr val="accent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</a:t>
              </a:r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</a:t>
              </a:r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</a:t>
              </a:r>
              <a:r>
                <a:rPr lang="en-US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boxes represent </a:t>
              </a:r>
              <a:r>
                <a:rPr lang="en-US" sz="2400" b="1" i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core</a:t>
              </a:r>
              <a:r>
                <a:rPr lang="en-US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data—template-based</a:t>
              </a:r>
            </a:p>
            <a:p>
              <a:pPr>
                <a:spcAft>
                  <a:spcPts val="1200"/>
                </a:spcAft>
              </a:pPr>
              <a:r>
                <a:rPr lang="en-US" sz="24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Black</a:t>
              </a:r>
              <a:r>
                <a:rPr lang="en-US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boxes represent </a:t>
              </a:r>
              <a:r>
                <a:rPr lang="en-US" sz="2400" b="1" i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measurement</a:t>
              </a:r>
              <a:r>
                <a:rPr lang="en-US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data–keyed translation</a:t>
              </a:r>
            </a:p>
            <a:p>
              <a:pPr marL="342900" indent="-342900">
                <a:spcAft>
                  <a:spcPts val="1200"/>
                </a:spcAft>
                <a:buFont typeface="Wingdings" pitchFamily="2" charset="2"/>
                <a:buChar char="Ø"/>
              </a:pPr>
              <a:r>
                <a:rPr lang="en-US" sz="20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‘</a:t>
              </a:r>
              <a:r>
                <a:rPr lang="en-US" sz="2000" dirty="0" err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dat</a:t>
              </a:r>
              <a:r>
                <a:rPr lang="en-US" sz="20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’ files can be any kind of data, e.g., sensor based time series, soil core measurements, flux chamber measurements, microbial community characterizations, etc.</a:t>
              </a:r>
            </a:p>
          </p:txBody>
        </p:sp>
      </p:grp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ABB43979-1794-4F8B-315D-028904F38096}"/>
              </a:ext>
            </a:extLst>
          </p:cNvPr>
          <p:cNvSpPr>
            <a:spLocks noChangeAspect="1"/>
          </p:cNvSpPr>
          <p:nvPr/>
        </p:nvSpPr>
        <p:spPr>
          <a:xfrm>
            <a:off x="38796463" y="19507811"/>
            <a:ext cx="11207311" cy="112402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EC8FEF9-F981-C008-76E0-45B7299CCCF1}"/>
              </a:ext>
            </a:extLst>
          </p:cNvPr>
          <p:cNvGrpSpPr/>
          <p:nvPr/>
        </p:nvGrpSpPr>
        <p:grpSpPr>
          <a:xfrm>
            <a:off x="38804973" y="19723723"/>
            <a:ext cx="11231243" cy="7006189"/>
            <a:chOff x="38844457" y="18784637"/>
            <a:chExt cx="11231243" cy="7006189"/>
          </a:xfrm>
        </p:grpSpPr>
        <p:sp>
          <p:nvSpPr>
            <p:cNvPr id="1187" name="TextBox 1186">
              <a:extLst>
                <a:ext uri="{FF2B5EF4-FFF2-40B4-BE49-F238E27FC236}">
                  <a16:creationId xmlns:a16="http://schemas.microsoft.com/office/drawing/2014/main" id="{8283723E-7C88-ACAD-C4CA-B5E40F160821}"/>
                </a:ext>
              </a:extLst>
            </p:cNvPr>
            <p:cNvSpPr txBox="1"/>
            <p:nvPr/>
          </p:nvSpPr>
          <p:spPr>
            <a:xfrm>
              <a:off x="40809708" y="18784637"/>
              <a:ext cx="72715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Synthesis Questions</a:t>
              </a:r>
            </a:p>
          </p:txBody>
        </p:sp>
        <p:sp>
          <p:nvSpPr>
            <p:cNvPr id="1264" name="TextBox 1263">
              <a:extLst>
                <a:ext uri="{FF2B5EF4-FFF2-40B4-BE49-F238E27FC236}">
                  <a16:creationId xmlns:a16="http://schemas.microsoft.com/office/drawing/2014/main" id="{7D068A69-6092-4D6B-4FC1-09D299F5514C}"/>
                </a:ext>
              </a:extLst>
            </p:cNvPr>
            <p:cNvSpPr txBox="1"/>
            <p:nvPr/>
          </p:nvSpPr>
          <p:spPr>
            <a:xfrm>
              <a:off x="38844457" y="21883367"/>
              <a:ext cx="14854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Change in soil C stocks by 2100</a:t>
              </a:r>
            </a:p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(Pg C)</a:t>
              </a:r>
            </a:p>
          </p:txBody>
        </p:sp>
        <p:sp>
          <p:nvSpPr>
            <p:cNvPr id="1265" name="Oval 1264">
              <a:extLst>
                <a:ext uri="{FF2B5EF4-FFF2-40B4-BE49-F238E27FC236}">
                  <a16:creationId xmlns:a16="http://schemas.microsoft.com/office/drawing/2014/main" id="{F8A2D761-808C-A4D2-54F4-40C0937BCA10}"/>
                </a:ext>
              </a:extLst>
            </p:cNvPr>
            <p:cNvSpPr/>
            <p:nvPr/>
          </p:nvSpPr>
          <p:spPr>
            <a:xfrm>
              <a:off x="46582247" y="24858889"/>
              <a:ext cx="212400" cy="212400"/>
            </a:xfrm>
            <a:prstGeom prst="ellipse">
              <a:avLst/>
            </a:prstGeom>
            <a:solidFill>
              <a:schemeClr val="tx1">
                <a:alpha val="50322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66" name="TextBox 1265">
              <a:extLst>
                <a:ext uri="{FF2B5EF4-FFF2-40B4-BE49-F238E27FC236}">
                  <a16:creationId xmlns:a16="http://schemas.microsoft.com/office/drawing/2014/main" id="{85AFF101-E903-0BD5-0DCB-D686F2DCEEE8}"/>
                </a:ext>
              </a:extLst>
            </p:cNvPr>
            <p:cNvSpPr txBox="1"/>
            <p:nvPr/>
          </p:nvSpPr>
          <p:spPr>
            <a:xfrm>
              <a:off x="46839594" y="24772382"/>
              <a:ext cx="1726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Model mean</a:t>
              </a:r>
            </a:p>
          </p:txBody>
        </p:sp>
        <p:cxnSp>
          <p:nvCxnSpPr>
            <p:cNvPr id="1268" name="Straight Connector 1267">
              <a:extLst>
                <a:ext uri="{FF2B5EF4-FFF2-40B4-BE49-F238E27FC236}">
                  <a16:creationId xmlns:a16="http://schemas.microsoft.com/office/drawing/2014/main" id="{6CD57D86-2507-09E7-0E57-2BC4A32A0332}"/>
                </a:ext>
              </a:extLst>
            </p:cNvPr>
            <p:cNvCxnSpPr>
              <a:cxnSpLocks/>
            </p:cNvCxnSpPr>
            <p:nvPr/>
          </p:nvCxnSpPr>
          <p:spPr>
            <a:xfrm>
              <a:off x="46567741" y="25284907"/>
              <a:ext cx="24415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9" name="TextBox 1268">
              <a:extLst>
                <a:ext uri="{FF2B5EF4-FFF2-40B4-BE49-F238E27FC236}">
                  <a16:creationId xmlns:a16="http://schemas.microsoft.com/office/drawing/2014/main" id="{C280A24E-3192-4B33-3537-4D9E29240EA5}"/>
                </a:ext>
              </a:extLst>
            </p:cNvPr>
            <p:cNvSpPr txBox="1"/>
            <p:nvPr/>
          </p:nvSpPr>
          <p:spPr>
            <a:xfrm>
              <a:off x="46858644" y="25102009"/>
              <a:ext cx="24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Multi-model mean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8CF29F77-5B28-3B70-2334-AFD3E91F4FF4}"/>
                </a:ext>
              </a:extLst>
            </p:cNvPr>
            <p:cNvSpPr txBox="1"/>
            <p:nvPr/>
          </p:nvSpPr>
          <p:spPr>
            <a:xfrm>
              <a:off x="40006612" y="24405370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-500</a:t>
              </a: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253AF52B-6154-0D79-AA6A-0F59F703B45B}"/>
                </a:ext>
              </a:extLst>
            </p:cNvPr>
            <p:cNvSpPr txBox="1"/>
            <p:nvPr/>
          </p:nvSpPr>
          <p:spPr>
            <a:xfrm>
              <a:off x="40002940" y="23663484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-250</a:t>
              </a:r>
            </a:p>
          </p:txBody>
        </p:sp>
        <p:sp>
          <p:nvSpPr>
            <p:cNvPr id="1255" name="TextBox 1254">
              <a:extLst>
                <a:ext uri="{FF2B5EF4-FFF2-40B4-BE49-F238E27FC236}">
                  <a16:creationId xmlns:a16="http://schemas.microsoft.com/office/drawing/2014/main" id="{2186BBA6-C65E-E74F-7A0F-DBCEC6B24294}"/>
                </a:ext>
              </a:extLst>
            </p:cNvPr>
            <p:cNvSpPr txBox="1"/>
            <p:nvPr/>
          </p:nvSpPr>
          <p:spPr>
            <a:xfrm>
              <a:off x="40035993" y="22176038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250</a:t>
              </a:r>
            </a:p>
          </p:txBody>
        </p:sp>
        <p:cxnSp>
          <p:nvCxnSpPr>
            <p:cNvPr id="1256" name="Straight Connector 1255">
              <a:extLst>
                <a:ext uri="{FF2B5EF4-FFF2-40B4-BE49-F238E27FC236}">
                  <a16:creationId xmlns:a16="http://schemas.microsoft.com/office/drawing/2014/main" id="{E5ECFD8A-D54A-D90A-77F3-1C4771405132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65" y="23082746"/>
              <a:ext cx="8043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42DE2301-058D-AC84-EBD5-A5146330E3D4}"/>
                </a:ext>
              </a:extLst>
            </p:cNvPr>
            <p:cNvSpPr txBox="1"/>
            <p:nvPr/>
          </p:nvSpPr>
          <p:spPr>
            <a:xfrm>
              <a:off x="40032321" y="21423134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</a:p>
          </p:txBody>
        </p:sp>
        <p:cxnSp>
          <p:nvCxnSpPr>
            <p:cNvPr id="1258" name="Straight Connector 1257">
              <a:extLst>
                <a:ext uri="{FF2B5EF4-FFF2-40B4-BE49-F238E27FC236}">
                  <a16:creationId xmlns:a16="http://schemas.microsoft.com/office/drawing/2014/main" id="{67FCFFED-7E86-3E19-4983-07276850DAF7}"/>
                </a:ext>
              </a:extLst>
            </p:cNvPr>
            <p:cNvCxnSpPr/>
            <p:nvPr/>
          </p:nvCxnSpPr>
          <p:spPr>
            <a:xfrm>
              <a:off x="40610268" y="22359223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Straight Connector 1258">
              <a:extLst>
                <a:ext uri="{FF2B5EF4-FFF2-40B4-BE49-F238E27FC236}">
                  <a16:creationId xmlns:a16="http://schemas.microsoft.com/office/drawing/2014/main" id="{D312FAB9-287F-A12A-C225-FE905CDCB531}"/>
                </a:ext>
              </a:extLst>
            </p:cNvPr>
            <p:cNvCxnSpPr/>
            <p:nvPr/>
          </p:nvCxnSpPr>
          <p:spPr>
            <a:xfrm>
              <a:off x="40613943" y="23839314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Straight Connector 1259">
              <a:extLst>
                <a:ext uri="{FF2B5EF4-FFF2-40B4-BE49-F238E27FC236}">
                  <a16:creationId xmlns:a16="http://schemas.microsoft.com/office/drawing/2014/main" id="{09FEFB34-E28F-A99E-0858-E374BD36715D}"/>
                </a:ext>
              </a:extLst>
            </p:cNvPr>
            <p:cNvCxnSpPr/>
            <p:nvPr/>
          </p:nvCxnSpPr>
          <p:spPr>
            <a:xfrm>
              <a:off x="40613942" y="21613668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Straight Connector 1260">
              <a:extLst>
                <a:ext uri="{FF2B5EF4-FFF2-40B4-BE49-F238E27FC236}">
                  <a16:creationId xmlns:a16="http://schemas.microsoft.com/office/drawing/2014/main" id="{0C71C81D-1B67-D0E7-7661-2657A31EB442}"/>
                </a:ext>
              </a:extLst>
            </p:cNvPr>
            <p:cNvCxnSpPr/>
            <p:nvPr/>
          </p:nvCxnSpPr>
          <p:spPr>
            <a:xfrm>
              <a:off x="40613943" y="24599572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2" name="TextBox 1261">
              <a:extLst>
                <a:ext uri="{FF2B5EF4-FFF2-40B4-BE49-F238E27FC236}">
                  <a16:creationId xmlns:a16="http://schemas.microsoft.com/office/drawing/2014/main" id="{BC7EEFFB-57FD-7EED-9162-703F225661F8}"/>
                </a:ext>
              </a:extLst>
            </p:cNvPr>
            <p:cNvSpPr txBox="1"/>
            <p:nvPr/>
          </p:nvSpPr>
          <p:spPr>
            <a:xfrm>
              <a:off x="40138828" y="22906907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7670BEA4-7B62-D38B-FCE5-7E0B0F4F7270}"/>
                </a:ext>
              </a:extLst>
            </p:cNvPr>
            <p:cNvSpPr/>
            <p:nvPr/>
          </p:nvSpPr>
          <p:spPr>
            <a:xfrm>
              <a:off x="40684507" y="21368721"/>
              <a:ext cx="7973822" cy="32393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D5C84365-A7B2-6E37-2FBB-FEA05E53B393}"/>
                </a:ext>
              </a:extLst>
            </p:cNvPr>
            <p:cNvSpPr/>
            <p:nvPr/>
          </p:nvSpPr>
          <p:spPr>
            <a:xfrm>
              <a:off x="46608816" y="25525160"/>
              <a:ext cx="162000" cy="162000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94" name="TextBox 1293">
              <a:extLst>
                <a:ext uri="{FF2B5EF4-FFF2-40B4-BE49-F238E27FC236}">
                  <a16:creationId xmlns:a16="http://schemas.microsoft.com/office/drawing/2014/main" id="{94D23572-2644-6899-D7B2-050C3F40180B}"/>
                </a:ext>
              </a:extLst>
            </p:cNvPr>
            <p:cNvSpPr txBox="1"/>
            <p:nvPr/>
          </p:nvSpPr>
          <p:spPr>
            <a:xfrm>
              <a:off x="46928028" y="25421494"/>
              <a:ext cx="1726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± sd</a:t>
              </a:r>
            </a:p>
          </p:txBody>
        </p:sp>
        <p:sp>
          <p:nvSpPr>
            <p:cNvPr id="1295" name="TextBox 1294">
              <a:extLst>
                <a:ext uri="{FF2B5EF4-FFF2-40B4-BE49-F238E27FC236}">
                  <a16:creationId xmlns:a16="http://schemas.microsoft.com/office/drawing/2014/main" id="{5D9CFE6A-8AA0-EA53-ECB4-8B0F5B12823E}"/>
                </a:ext>
              </a:extLst>
            </p:cNvPr>
            <p:cNvSpPr txBox="1"/>
            <p:nvPr/>
          </p:nvSpPr>
          <p:spPr>
            <a:xfrm>
              <a:off x="48768179" y="21214287"/>
              <a:ext cx="1097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inputs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296" name="TextBox 1295">
              <a:extLst>
                <a:ext uri="{FF2B5EF4-FFF2-40B4-BE49-F238E27FC236}">
                  <a16:creationId xmlns:a16="http://schemas.microsoft.com/office/drawing/2014/main" id="{D29617FD-203F-0C64-5A21-C1E4457E890C}"/>
                </a:ext>
              </a:extLst>
            </p:cNvPr>
            <p:cNvSpPr txBox="1"/>
            <p:nvPr/>
          </p:nvSpPr>
          <p:spPr>
            <a:xfrm>
              <a:off x="48583014" y="23917492"/>
              <a:ext cx="1492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 decomp</a:t>
              </a:r>
            </a:p>
          </p:txBody>
        </p:sp>
        <p:sp>
          <p:nvSpPr>
            <p:cNvPr id="1297" name="Down Arrow 1296">
              <a:extLst>
                <a:ext uri="{FF2B5EF4-FFF2-40B4-BE49-F238E27FC236}">
                  <a16:creationId xmlns:a16="http://schemas.microsoft.com/office/drawing/2014/main" id="{B24EED58-1FA1-BFFE-C6B4-CF8FCBBCA12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068088" y="22119841"/>
              <a:ext cx="497893" cy="883944"/>
            </a:xfrm>
            <a:prstGeom prst="downArrow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98" name="Down Arrow 1297">
              <a:extLst>
                <a:ext uri="{FF2B5EF4-FFF2-40B4-BE49-F238E27FC236}">
                  <a16:creationId xmlns:a16="http://schemas.microsoft.com/office/drawing/2014/main" id="{A404D24A-1A7A-E765-3097-24FF6A639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75056" y="23114590"/>
              <a:ext cx="497893" cy="882776"/>
            </a:xfrm>
            <a:prstGeom prst="downArrow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99" name="TextBox 1298">
              <a:extLst>
                <a:ext uri="{FF2B5EF4-FFF2-40B4-BE49-F238E27FC236}">
                  <a16:creationId xmlns:a16="http://schemas.microsoft.com/office/drawing/2014/main" id="{78587FF6-F93B-4D2A-022F-8CA297DD3B43}"/>
                </a:ext>
              </a:extLst>
            </p:cNvPr>
            <p:cNvSpPr txBox="1"/>
            <p:nvPr/>
          </p:nvSpPr>
          <p:spPr>
            <a:xfrm>
              <a:off x="43501718" y="24726463"/>
              <a:ext cx="25916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Ensemble of global soil C models</a:t>
              </a:r>
            </a:p>
          </p:txBody>
        </p:sp>
        <p:sp>
          <p:nvSpPr>
            <p:cNvPr id="1475" name="Oval 1474">
              <a:extLst>
                <a:ext uri="{FF2B5EF4-FFF2-40B4-BE49-F238E27FC236}">
                  <a16:creationId xmlns:a16="http://schemas.microsoft.com/office/drawing/2014/main" id="{3166033F-4BC7-DFDC-DFAB-F4561B8C6494}"/>
                </a:ext>
              </a:extLst>
            </p:cNvPr>
            <p:cNvSpPr/>
            <p:nvPr/>
          </p:nvSpPr>
          <p:spPr>
            <a:xfrm>
              <a:off x="41281600" y="23461692"/>
              <a:ext cx="212035" cy="21265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76" name="Oval 1475">
              <a:extLst>
                <a:ext uri="{FF2B5EF4-FFF2-40B4-BE49-F238E27FC236}">
                  <a16:creationId xmlns:a16="http://schemas.microsoft.com/office/drawing/2014/main" id="{2000345B-6510-B214-CD82-1286E4F30DE9}"/>
                </a:ext>
              </a:extLst>
            </p:cNvPr>
            <p:cNvSpPr/>
            <p:nvPr/>
          </p:nvSpPr>
          <p:spPr>
            <a:xfrm>
              <a:off x="48354426" y="22979595"/>
              <a:ext cx="212035" cy="21265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grpSp>
          <p:nvGrpSpPr>
            <p:cNvPr id="1443" name="Group 1442">
              <a:extLst>
                <a:ext uri="{FF2B5EF4-FFF2-40B4-BE49-F238E27FC236}">
                  <a16:creationId xmlns:a16="http://schemas.microsoft.com/office/drawing/2014/main" id="{F9DFC55C-8C90-BC7C-BC2B-3A06109052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671388" y="21862967"/>
              <a:ext cx="7986942" cy="1965993"/>
              <a:chOff x="2329628" y="1591371"/>
              <a:chExt cx="4881781" cy="1201655"/>
            </a:xfrm>
          </p:grpSpPr>
          <p:grpSp>
            <p:nvGrpSpPr>
              <p:cNvPr id="1444" name="Group 1443">
                <a:extLst>
                  <a:ext uri="{FF2B5EF4-FFF2-40B4-BE49-F238E27FC236}">
                    <a16:creationId xmlns:a16="http://schemas.microsoft.com/office/drawing/2014/main" id="{839165F6-36AB-DAA5-064E-5D5A1FD1351C}"/>
                  </a:ext>
                </a:extLst>
              </p:cNvPr>
              <p:cNvGrpSpPr/>
              <p:nvPr/>
            </p:nvGrpSpPr>
            <p:grpSpPr>
              <a:xfrm>
                <a:off x="2462479" y="1591371"/>
                <a:ext cx="4425451" cy="1201655"/>
                <a:chOff x="2228088" y="1768190"/>
                <a:chExt cx="4917168" cy="1335172"/>
              </a:xfrm>
              <a:solidFill>
                <a:schemeClr val="tx1">
                  <a:alpha val="50000"/>
                </a:schemeClr>
              </a:solidFill>
            </p:grpSpPr>
            <p:sp>
              <p:nvSpPr>
                <p:cNvPr id="1457" name="Oval 1456">
                  <a:extLst>
                    <a:ext uri="{FF2B5EF4-FFF2-40B4-BE49-F238E27FC236}">
                      <a16:creationId xmlns:a16="http://schemas.microsoft.com/office/drawing/2014/main" id="{B31038A2-7EAA-F620-7665-0CCC296BB006}"/>
                    </a:ext>
                  </a:extLst>
                </p:cNvPr>
                <p:cNvSpPr/>
                <p:nvPr/>
              </p:nvSpPr>
              <p:spPr>
                <a:xfrm>
                  <a:off x="7001256" y="257882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58" name="Oval 1457">
                  <a:extLst>
                    <a:ext uri="{FF2B5EF4-FFF2-40B4-BE49-F238E27FC236}">
                      <a16:creationId xmlns:a16="http://schemas.microsoft.com/office/drawing/2014/main" id="{0A14362C-AE79-3991-1A0D-3DA8FD3E2125}"/>
                    </a:ext>
                  </a:extLst>
                </p:cNvPr>
                <p:cNvSpPr/>
                <p:nvPr/>
              </p:nvSpPr>
              <p:spPr>
                <a:xfrm>
                  <a:off x="5955792" y="250988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59" name="Oval 1458">
                  <a:extLst>
                    <a:ext uri="{FF2B5EF4-FFF2-40B4-BE49-F238E27FC236}">
                      <a16:creationId xmlns:a16="http://schemas.microsoft.com/office/drawing/2014/main" id="{DE42BE75-97F1-6570-D2A8-8C720E042303}"/>
                    </a:ext>
                  </a:extLst>
                </p:cNvPr>
                <p:cNvSpPr/>
                <p:nvPr/>
              </p:nvSpPr>
              <p:spPr>
                <a:xfrm>
                  <a:off x="6211824" y="237040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0" name="Oval 1459">
                  <a:extLst>
                    <a:ext uri="{FF2B5EF4-FFF2-40B4-BE49-F238E27FC236}">
                      <a16:creationId xmlns:a16="http://schemas.microsoft.com/office/drawing/2014/main" id="{B3DB20F2-EC28-0398-D7D8-D86A44F7CCA5}"/>
                    </a:ext>
                  </a:extLst>
                </p:cNvPr>
                <p:cNvSpPr/>
                <p:nvPr/>
              </p:nvSpPr>
              <p:spPr>
                <a:xfrm>
                  <a:off x="2228088" y="2128959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1" name="Oval 1460">
                  <a:extLst>
                    <a:ext uri="{FF2B5EF4-FFF2-40B4-BE49-F238E27FC236}">
                      <a16:creationId xmlns:a16="http://schemas.microsoft.com/office/drawing/2014/main" id="{F0DCBBE2-4E47-D915-738F-FA8F9A0B4324}"/>
                    </a:ext>
                  </a:extLst>
                </p:cNvPr>
                <p:cNvSpPr/>
                <p:nvPr/>
              </p:nvSpPr>
              <p:spPr>
                <a:xfrm>
                  <a:off x="4354848" y="2277709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2" name="Oval 1461">
                  <a:extLst>
                    <a:ext uri="{FF2B5EF4-FFF2-40B4-BE49-F238E27FC236}">
                      <a16:creationId xmlns:a16="http://schemas.microsoft.com/office/drawing/2014/main" id="{DB0BDC0A-829A-AFC0-2A4B-F71FA9307107}"/>
                    </a:ext>
                  </a:extLst>
                </p:cNvPr>
                <p:cNvSpPr/>
                <p:nvPr/>
              </p:nvSpPr>
              <p:spPr>
                <a:xfrm>
                  <a:off x="4611414" y="2434686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3" name="Oval 1462">
                  <a:extLst>
                    <a:ext uri="{FF2B5EF4-FFF2-40B4-BE49-F238E27FC236}">
                      <a16:creationId xmlns:a16="http://schemas.microsoft.com/office/drawing/2014/main" id="{11467A75-2A82-88FA-FE84-53C512C3BF52}"/>
                    </a:ext>
                  </a:extLst>
                </p:cNvPr>
                <p:cNvSpPr/>
                <p:nvPr/>
              </p:nvSpPr>
              <p:spPr>
                <a:xfrm>
                  <a:off x="2763786" y="254763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4" name="Oval 1463">
                  <a:extLst>
                    <a:ext uri="{FF2B5EF4-FFF2-40B4-BE49-F238E27FC236}">
                      <a16:creationId xmlns:a16="http://schemas.microsoft.com/office/drawing/2014/main" id="{044D50E1-111B-8638-1403-19714B495703}"/>
                    </a:ext>
                  </a:extLst>
                </p:cNvPr>
                <p:cNvSpPr/>
                <p:nvPr/>
              </p:nvSpPr>
              <p:spPr>
                <a:xfrm>
                  <a:off x="3035058" y="254458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5" name="Oval 1464">
                  <a:extLst>
                    <a:ext uri="{FF2B5EF4-FFF2-40B4-BE49-F238E27FC236}">
                      <a16:creationId xmlns:a16="http://schemas.microsoft.com/office/drawing/2014/main" id="{0581C5B7-700E-F7D4-4557-C46BA0F1616E}"/>
                    </a:ext>
                  </a:extLst>
                </p:cNvPr>
                <p:cNvSpPr/>
                <p:nvPr/>
              </p:nvSpPr>
              <p:spPr>
                <a:xfrm>
                  <a:off x="3306330" y="259030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AA00F10D-B883-4472-E7C1-4760B98A02D9}"/>
                    </a:ext>
                  </a:extLst>
                </p:cNvPr>
                <p:cNvSpPr/>
                <p:nvPr/>
              </p:nvSpPr>
              <p:spPr>
                <a:xfrm>
                  <a:off x="3568458" y="252731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7" name="Oval 1466">
                  <a:extLst>
                    <a:ext uri="{FF2B5EF4-FFF2-40B4-BE49-F238E27FC236}">
                      <a16:creationId xmlns:a16="http://schemas.microsoft.com/office/drawing/2014/main" id="{6FD0861F-0A58-2471-D650-B583CE37B28E}"/>
                    </a:ext>
                  </a:extLst>
                </p:cNvPr>
                <p:cNvSpPr/>
                <p:nvPr/>
              </p:nvSpPr>
              <p:spPr>
                <a:xfrm>
                  <a:off x="3830586" y="257303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8" name="Oval 1467">
                  <a:extLst>
                    <a:ext uri="{FF2B5EF4-FFF2-40B4-BE49-F238E27FC236}">
                      <a16:creationId xmlns:a16="http://schemas.microsoft.com/office/drawing/2014/main" id="{E87C8710-8532-673B-A4FA-2E20C6574B7E}"/>
                    </a:ext>
                  </a:extLst>
                </p:cNvPr>
                <p:cNvSpPr/>
                <p:nvPr/>
              </p:nvSpPr>
              <p:spPr>
                <a:xfrm>
                  <a:off x="4083570" y="2568966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69" name="Oval 1468">
                  <a:extLst>
                    <a:ext uri="{FF2B5EF4-FFF2-40B4-BE49-F238E27FC236}">
                      <a16:creationId xmlns:a16="http://schemas.microsoft.com/office/drawing/2014/main" id="{F84F03B0-29DD-8DBF-F97D-A8DB43BCF5F3}"/>
                    </a:ext>
                  </a:extLst>
                </p:cNvPr>
                <p:cNvSpPr/>
                <p:nvPr/>
              </p:nvSpPr>
              <p:spPr>
                <a:xfrm>
                  <a:off x="4882686" y="236966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70" name="Oval 1469">
                  <a:extLst>
                    <a:ext uri="{FF2B5EF4-FFF2-40B4-BE49-F238E27FC236}">
                      <a16:creationId xmlns:a16="http://schemas.microsoft.com/office/drawing/2014/main" id="{C4C53CA1-F151-9451-0DB3-AB4E357EDED2}"/>
                    </a:ext>
                  </a:extLst>
                </p:cNvPr>
                <p:cNvSpPr/>
                <p:nvPr/>
              </p:nvSpPr>
              <p:spPr>
                <a:xfrm>
                  <a:off x="5144814" y="295894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3F396A4B-AF9B-897B-2DCF-8890F4981517}"/>
                    </a:ext>
                  </a:extLst>
                </p:cNvPr>
                <p:cNvSpPr/>
                <p:nvPr/>
              </p:nvSpPr>
              <p:spPr>
                <a:xfrm>
                  <a:off x="5406942" y="294878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72" name="Oval 1471">
                  <a:extLst>
                    <a:ext uri="{FF2B5EF4-FFF2-40B4-BE49-F238E27FC236}">
                      <a16:creationId xmlns:a16="http://schemas.microsoft.com/office/drawing/2014/main" id="{81D32E57-EB30-C9A1-31C3-31923703DB4A}"/>
                    </a:ext>
                  </a:extLst>
                </p:cNvPr>
                <p:cNvSpPr/>
                <p:nvPr/>
              </p:nvSpPr>
              <p:spPr>
                <a:xfrm>
                  <a:off x="5678214" y="2644998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62975D51-C855-2978-7CA4-3A8FC1DFF0FA}"/>
                    </a:ext>
                  </a:extLst>
                </p:cNvPr>
                <p:cNvSpPr/>
                <p:nvPr/>
              </p:nvSpPr>
              <p:spPr>
                <a:xfrm>
                  <a:off x="6470694" y="2823814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474" name="Oval 1473">
                  <a:extLst>
                    <a:ext uri="{FF2B5EF4-FFF2-40B4-BE49-F238E27FC236}">
                      <a16:creationId xmlns:a16="http://schemas.microsoft.com/office/drawing/2014/main" id="{42CA39CF-3AF0-477B-4CBC-DD63CE8B925D}"/>
                    </a:ext>
                  </a:extLst>
                </p:cNvPr>
                <p:cNvSpPr/>
                <p:nvPr/>
              </p:nvSpPr>
              <p:spPr>
                <a:xfrm>
                  <a:off x="6741966" y="176819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</p:grpSp>
          <p:grpSp>
            <p:nvGrpSpPr>
              <p:cNvPr id="1445" name="Group 1444">
                <a:extLst>
                  <a:ext uri="{FF2B5EF4-FFF2-40B4-BE49-F238E27FC236}">
                    <a16:creationId xmlns:a16="http://schemas.microsoft.com/office/drawing/2014/main" id="{01236D14-7E0C-0A04-9CF0-2E53324FA2FB}"/>
                  </a:ext>
                </a:extLst>
              </p:cNvPr>
              <p:cNvGrpSpPr/>
              <p:nvPr/>
            </p:nvGrpSpPr>
            <p:grpSpPr>
              <a:xfrm>
                <a:off x="2764187" y="1837044"/>
                <a:ext cx="3581898" cy="888168"/>
                <a:chOff x="2570813" y="2041160"/>
                <a:chExt cx="3979887" cy="986853"/>
              </a:xfrm>
            </p:grpSpPr>
            <p:cxnSp>
              <p:nvCxnSpPr>
                <p:cNvPr id="1449" name="Straight Arrow Connector 1448">
                  <a:extLst>
                    <a:ext uri="{FF2B5EF4-FFF2-40B4-BE49-F238E27FC236}">
                      <a16:creationId xmlns:a16="http://schemas.microsoft.com/office/drawing/2014/main" id="{8320DB41-4001-A83C-9553-660C986F3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2091" y="2041160"/>
                  <a:ext cx="0" cy="334781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0" name="Straight Arrow Connector 1449">
                  <a:extLst>
                    <a:ext uri="{FF2B5EF4-FFF2-40B4-BE49-F238E27FC236}">
                      <a16:creationId xmlns:a16="http://schemas.microsoft.com/office/drawing/2014/main" id="{3243842F-5952-B31E-C2EC-E6E39709C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9422" y="2081134"/>
                  <a:ext cx="0" cy="42971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1" name="Straight Arrow Connector 1450">
                  <a:extLst>
                    <a:ext uri="{FF2B5EF4-FFF2-40B4-BE49-F238E27FC236}">
                      <a16:creationId xmlns:a16="http://schemas.microsoft.com/office/drawing/2014/main" id="{D4BE99F9-54D5-085B-31CA-1AF539603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4071" y="2548327"/>
                  <a:ext cx="0" cy="472191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2" name="Straight Arrow Connector 1451">
                  <a:extLst>
                    <a:ext uri="{FF2B5EF4-FFF2-40B4-BE49-F238E27FC236}">
                      <a16:creationId xmlns:a16="http://schemas.microsoft.com/office/drawing/2014/main" id="{9B46135D-6A56-302E-63BB-D13B19904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6392" y="2580806"/>
                  <a:ext cx="0" cy="447207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3" name="Straight Arrow Connector 1452">
                  <a:extLst>
                    <a:ext uri="{FF2B5EF4-FFF2-40B4-BE49-F238E27FC236}">
                      <a16:creationId xmlns:a16="http://schemas.microsoft.com/office/drawing/2014/main" id="{8430476F-AF14-B37C-AB08-CDE5D19AD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723" y="2433403"/>
                  <a:ext cx="0" cy="302302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4" name="Straight Arrow Connector 1453">
                  <a:extLst>
                    <a:ext uri="{FF2B5EF4-FFF2-40B4-BE49-F238E27FC236}">
                      <a16:creationId xmlns:a16="http://schemas.microsoft.com/office/drawing/2014/main" id="{EEFF7943-0310-4A5A-2748-7E8D9CDBD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0700" y="2188564"/>
                  <a:ext cx="0" cy="70453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5" name="Straight Arrow Connector 1454">
                  <a:extLst>
                    <a:ext uri="{FF2B5EF4-FFF2-40B4-BE49-F238E27FC236}">
                      <a16:creationId xmlns:a16="http://schemas.microsoft.com/office/drawing/2014/main" id="{C48AA21D-367C-2FB8-463E-DC962363B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825" y="2570813"/>
                  <a:ext cx="0" cy="209862"/>
                </a:xfrm>
                <a:prstGeom prst="straightConnector1">
                  <a:avLst/>
                </a:prstGeom>
                <a:ln w="50800"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6" name="Straight Arrow Connector 1455">
                  <a:extLst>
                    <a:ext uri="{FF2B5EF4-FFF2-40B4-BE49-F238E27FC236}">
                      <a16:creationId xmlns:a16="http://schemas.microsoft.com/office/drawing/2014/main" id="{D05AC829-875C-51BF-5D6B-0BA40A994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0871" y="2420911"/>
                  <a:ext cx="0" cy="317292"/>
                </a:xfrm>
                <a:prstGeom prst="straightConnector1">
                  <a:avLst/>
                </a:prstGeom>
                <a:ln w="50800"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8" name="Straight Arrow Connector 1447">
                  <a:extLst>
                    <a:ext uri="{FF2B5EF4-FFF2-40B4-BE49-F238E27FC236}">
                      <a16:creationId xmlns:a16="http://schemas.microsoft.com/office/drawing/2014/main" id="{C0CA2AF7-358A-BAD2-2399-351E530304DB}"/>
                    </a:ext>
                  </a:extLst>
                </p:cNvPr>
                <p:cNvCxnSpPr/>
                <p:nvPr/>
              </p:nvCxnSpPr>
              <p:spPr>
                <a:xfrm>
                  <a:off x="2570813" y="2690734"/>
                  <a:ext cx="0" cy="24733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6" name="Rectangle 1445">
                <a:extLst>
                  <a:ext uri="{FF2B5EF4-FFF2-40B4-BE49-F238E27FC236}">
                    <a16:creationId xmlns:a16="http://schemas.microsoft.com/office/drawing/2014/main" id="{8D388828-18A6-3B73-BFD3-F8E297C14136}"/>
                  </a:ext>
                </a:extLst>
              </p:cNvPr>
              <p:cNvSpPr/>
              <p:nvPr/>
            </p:nvSpPr>
            <p:spPr>
              <a:xfrm>
                <a:off x="2342007" y="2115146"/>
                <a:ext cx="4869402" cy="294840"/>
              </a:xfrm>
              <a:prstGeom prst="rect">
                <a:avLst/>
              </a:prstGeom>
              <a:solidFill>
                <a:srgbClr val="92D050">
                  <a:alpha val="15000"/>
                </a:srgbClr>
              </a:solidFill>
              <a:ln>
                <a:solidFill>
                  <a:srgbClr val="92D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cxnSp>
            <p:nvCxnSpPr>
              <p:cNvPr id="1447" name="Straight Connector 1446">
                <a:extLst>
                  <a:ext uri="{FF2B5EF4-FFF2-40B4-BE49-F238E27FC236}">
                    <a16:creationId xmlns:a16="http://schemas.microsoft.com/office/drawing/2014/main" id="{407D9094-4F9D-E2EB-88B7-AF7800290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9628" y="2268036"/>
                <a:ext cx="4881780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BB4A-E611-3EF0-CEDD-415F49A5BA09}"/>
              </a:ext>
            </a:extLst>
          </p:cNvPr>
          <p:cNvGrpSpPr/>
          <p:nvPr/>
        </p:nvGrpSpPr>
        <p:grpSpPr>
          <a:xfrm>
            <a:off x="1316791" y="26371459"/>
            <a:ext cx="29202572" cy="4370010"/>
            <a:chOff x="4584920" y="25465605"/>
            <a:chExt cx="23481569" cy="505460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CF1220-950D-0BBC-23B6-EC235AFD46F5}"/>
                </a:ext>
              </a:extLst>
            </p:cNvPr>
            <p:cNvGrpSpPr/>
            <p:nvPr/>
          </p:nvGrpSpPr>
          <p:grpSpPr>
            <a:xfrm>
              <a:off x="4584920" y="25465605"/>
              <a:ext cx="23481569" cy="5054600"/>
              <a:chOff x="32907538" y="5614569"/>
              <a:chExt cx="19437629" cy="6671954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F774BAF-9669-AF1D-D112-29147A2875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07538" y="5614569"/>
                <a:ext cx="19437629" cy="66719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6B297D-0A72-1BD2-331F-7E3B51B4E0BC}"/>
                  </a:ext>
                </a:extLst>
              </p:cNvPr>
              <p:cNvSpPr txBox="1"/>
              <p:nvPr/>
            </p:nvSpPr>
            <p:spPr>
              <a:xfrm>
                <a:off x="33189799" y="7110379"/>
                <a:ext cx="9064110" cy="4769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US" sz="4400" b="1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DeepSoil2100</a:t>
                </a:r>
                <a:endParaRPr lang="en-US" sz="40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3200" b="1" i="1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What? </a:t>
                </a:r>
                <a:r>
                  <a:rPr lang="en-US" sz="3200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Network of whole-ecosystem warming experiments with documented warming extending below topsoil (&gt; 30 cm)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3200" b="1" i="1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Why? </a:t>
                </a:r>
                <a:r>
                  <a:rPr lang="en-US" sz="3200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Leverage experimentalist &amp; modeler knowledge across sites; deploy coordinated sampling campaigns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5608BD-7588-8CD1-E548-AE2209E9361D}"/>
                  </a:ext>
                </a:extLst>
              </p:cNvPr>
              <p:cNvSpPr txBox="1"/>
              <p:nvPr/>
            </p:nvSpPr>
            <p:spPr>
              <a:xfrm>
                <a:off x="40636327" y="5969431"/>
                <a:ext cx="3980051" cy="1259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600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What and why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F180-117C-499D-B4FD-02B110DA5616}"/>
                </a:ext>
              </a:extLst>
            </p:cNvPr>
            <p:cNvSpPr txBox="1"/>
            <p:nvPr/>
          </p:nvSpPr>
          <p:spPr>
            <a:xfrm>
              <a:off x="16132285" y="26598815"/>
              <a:ext cx="11815319" cy="36133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800"/>
                </a:spcBef>
                <a:spcAft>
                  <a:spcPts val="1800"/>
                </a:spcAft>
              </a:pPr>
              <a:r>
                <a:rPr lang="en-US" sz="44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SWEDDIE</a:t>
              </a:r>
              <a:endParaRPr lang="en-US" sz="4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3200" b="1" i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What?</a:t>
              </a:r>
              <a:r>
                <a:rPr lang="en-US" sz="32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Harmonized database built with FAIR principles and a flexible architecture to encompass a dynamic and broad range of data</a:t>
              </a:r>
            </a:p>
            <a:p>
              <a:pPr>
                <a:spcAft>
                  <a:spcPts val="1200"/>
                </a:spcAft>
              </a:pPr>
              <a:r>
                <a:rPr lang="en-US" sz="3200" b="1" i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Why?</a:t>
              </a:r>
              <a:r>
                <a:rPr lang="en-US" sz="32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Synthesize current empirical knowledge of ecosystem warming responses for comparison across site gradients and improved model benchmarking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8A410C4-C2E7-3FDD-E5E4-0124CBAD462B}"/>
              </a:ext>
            </a:extLst>
          </p:cNvPr>
          <p:cNvSpPr>
            <a:spLocks noChangeAspect="1"/>
          </p:cNvSpPr>
          <p:nvPr/>
        </p:nvSpPr>
        <p:spPr>
          <a:xfrm>
            <a:off x="42351094" y="4695184"/>
            <a:ext cx="4227951" cy="605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A9909-F660-50D6-B990-347A98ECC245}"/>
              </a:ext>
            </a:extLst>
          </p:cNvPr>
          <p:cNvSpPr>
            <a:spLocks noChangeAspect="1"/>
          </p:cNvSpPr>
          <p:nvPr/>
        </p:nvSpPr>
        <p:spPr>
          <a:xfrm>
            <a:off x="43351813" y="5582346"/>
            <a:ext cx="4227951" cy="114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EF9739-887E-3112-7073-8BAE645146D2}"/>
              </a:ext>
            </a:extLst>
          </p:cNvPr>
          <p:cNvSpPr>
            <a:spLocks noChangeAspect="1"/>
          </p:cNvSpPr>
          <p:nvPr/>
        </p:nvSpPr>
        <p:spPr>
          <a:xfrm>
            <a:off x="45166989" y="7950825"/>
            <a:ext cx="4839364" cy="1143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D40BCF-373C-22B6-FE8F-04286F3A506F}"/>
              </a:ext>
            </a:extLst>
          </p:cNvPr>
          <p:cNvSpPr>
            <a:spLocks noChangeAspect="1"/>
          </p:cNvSpPr>
          <p:nvPr/>
        </p:nvSpPr>
        <p:spPr>
          <a:xfrm>
            <a:off x="31487716" y="24074205"/>
            <a:ext cx="6774348" cy="5546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B54A269-1668-A992-8AC7-A98522AA7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7374" y="9033815"/>
            <a:ext cx="3935715" cy="2968323"/>
          </a:xfrm>
          <a:prstGeom prst="rect">
            <a:avLst/>
          </a:prstGeom>
        </p:spPr>
      </p:pic>
      <p:pic>
        <p:nvPicPr>
          <p:cNvPr id="37" name="Picture 36" descr="IMG_0135.JPG">
            <a:extLst>
              <a:ext uri="{FF2B5EF4-FFF2-40B4-BE49-F238E27FC236}">
                <a16:creationId xmlns:a16="http://schemas.microsoft.com/office/drawing/2014/main" id="{A02BA2F6-152B-142D-316F-24B1774312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24" y="19254732"/>
            <a:ext cx="4070768" cy="30530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179CBDC-A976-DDD3-3F4E-D9D8EE7CB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548" y="14895775"/>
            <a:ext cx="4070768" cy="30530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88A3A9-E8DC-2F7B-4A2C-1ECC39A9D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5173" y="6030151"/>
            <a:ext cx="3935714" cy="27317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839B6E-00DD-58F7-DFE1-5ED049599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13849" y="22136339"/>
            <a:ext cx="6072112" cy="248868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6C87C8-1921-565D-B57D-EF0C524F23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6015" y="21406358"/>
            <a:ext cx="3383843" cy="450453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F845E2-2E74-299C-B2F1-3E5456DF9BFD}"/>
              </a:ext>
            </a:extLst>
          </p:cNvPr>
          <p:cNvSpPr txBox="1"/>
          <p:nvPr/>
        </p:nvSpPr>
        <p:spPr>
          <a:xfrm>
            <a:off x="42137061" y="4697891"/>
            <a:ext cx="434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1. 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Enter </a:t>
            </a:r>
            <a:r>
              <a:rPr lang="en-US" sz="3200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core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BDBC93-779F-5064-D4E5-316F35494393}"/>
              </a:ext>
            </a:extLst>
          </p:cNvPr>
          <p:cNvSpPr txBox="1"/>
          <p:nvPr/>
        </p:nvSpPr>
        <p:spPr>
          <a:xfrm>
            <a:off x="43512035" y="5589018"/>
            <a:ext cx="35888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Annotate raw </a:t>
            </a:r>
            <a:r>
              <a:rPr lang="en-US" sz="3200" i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measurement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60F314-2655-4846-36A7-3872FA0B1F70}"/>
              </a:ext>
            </a:extLst>
          </p:cNvPr>
          <p:cNvSpPr>
            <a:spLocks/>
          </p:cNvSpPr>
          <p:nvPr/>
        </p:nvSpPr>
        <p:spPr>
          <a:xfrm>
            <a:off x="44398104" y="6962423"/>
            <a:ext cx="3786192" cy="6654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481761-C164-0562-B8EF-9ABA171D3B54}"/>
              </a:ext>
            </a:extLst>
          </p:cNvPr>
          <p:cNvSpPr txBox="1"/>
          <p:nvPr/>
        </p:nvSpPr>
        <p:spPr>
          <a:xfrm>
            <a:off x="44509888" y="7013360"/>
            <a:ext cx="2155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QA/QC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07208C-8649-33CB-0882-0DCC0BA84730}"/>
              </a:ext>
            </a:extLst>
          </p:cNvPr>
          <p:cNvSpPr txBox="1"/>
          <p:nvPr/>
        </p:nvSpPr>
        <p:spPr>
          <a:xfrm>
            <a:off x="45233609" y="7950863"/>
            <a:ext cx="4314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4. </a:t>
            </a:r>
            <a:r>
              <a:rPr lang="en-US" sz="3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Query database and compile custom report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79107-C898-A63B-5A6E-33C98EE9ACF7}"/>
              </a:ext>
            </a:extLst>
          </p:cNvPr>
          <p:cNvSpPr txBox="1"/>
          <p:nvPr/>
        </p:nvSpPr>
        <p:spPr>
          <a:xfrm>
            <a:off x="31624942" y="20558006"/>
            <a:ext cx="66942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AF7E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annotating temperature and moisture data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AF7E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launch manuscript and site/infrastructure comparison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AF7E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coordinated sampling campaign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8A8A17-6E68-FB4D-8F60-23637E07E07F}"/>
              </a:ext>
            </a:extLst>
          </p:cNvPr>
          <p:cNvSpPr txBox="1"/>
          <p:nvPr/>
        </p:nvSpPr>
        <p:spPr>
          <a:xfrm>
            <a:off x="40486941" y="3656093"/>
            <a:ext cx="567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 Pipeline: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6C22C9-A31A-B885-99A3-D25997C4DF47}"/>
              </a:ext>
            </a:extLst>
          </p:cNvPr>
          <p:cNvSpPr txBox="1"/>
          <p:nvPr/>
        </p:nvSpPr>
        <p:spPr>
          <a:xfrm>
            <a:off x="39094739" y="20573528"/>
            <a:ext cx="9575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will soil C stocks respond to warming?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Q10s derived from soil warming experiments indicate potential losses by 2100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63B2CF-88ED-C2AF-1D50-A7D5888E6904}"/>
              </a:ext>
            </a:extLst>
          </p:cNvPr>
          <p:cNvSpPr txBox="1"/>
          <p:nvPr/>
        </p:nvSpPr>
        <p:spPr>
          <a:xfrm>
            <a:off x="39260023" y="26763947"/>
            <a:ext cx="9575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2) How do soil C warming responses change 	with depth?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3F8C7C8-5CCD-525C-630B-557CB9C3FA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11270" y="27520477"/>
            <a:ext cx="5977679" cy="288717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CCD500F-73BA-281F-57AA-A3199D0F0466}"/>
              </a:ext>
            </a:extLst>
          </p:cNvPr>
          <p:cNvSpPr txBox="1"/>
          <p:nvPr/>
        </p:nvSpPr>
        <p:spPr>
          <a:xfrm>
            <a:off x="38978215" y="27958129"/>
            <a:ext cx="48366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~75% of soil C &lt; 20 cm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mechanisms of soil C persistence and abundance diverge with depth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DE95DA4D-9598-5C23-48E9-41361A5E0E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205" y="11385618"/>
            <a:ext cx="3903509" cy="260233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E37B54E-B851-B7B2-D692-A41D60D9433A}"/>
              </a:ext>
            </a:extLst>
          </p:cNvPr>
          <p:cNvSpPr txBox="1"/>
          <p:nvPr/>
        </p:nvSpPr>
        <p:spPr>
          <a:xfrm>
            <a:off x="31717826" y="24422500"/>
            <a:ext cx="61765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3) How does warming affect 	coupling of above 	and 	belowground processes?</a:t>
            </a:r>
            <a:endParaRPr lang="en-US" sz="32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CA7215-03C7-AF7A-7458-BC226C19BC0C}"/>
              </a:ext>
            </a:extLst>
          </p:cNvPr>
          <p:cNvSpPr txBox="1"/>
          <p:nvPr/>
        </p:nvSpPr>
        <p:spPr>
          <a:xfrm>
            <a:off x="31020928" y="26030000"/>
            <a:ext cx="31211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Vegetation response rate v. soil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Microbial community shifts due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&amp; veg. changes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A9E610C-1BAB-8796-38B8-56D78364E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95030" y="26258393"/>
            <a:ext cx="4236668" cy="265090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E4985D33-61E2-3A79-AA64-273DB14ACA59}"/>
              </a:ext>
            </a:extLst>
          </p:cNvPr>
          <p:cNvSpPr>
            <a:spLocks noChangeAspect="1"/>
          </p:cNvSpPr>
          <p:nvPr/>
        </p:nvSpPr>
        <p:spPr>
          <a:xfrm>
            <a:off x="31487715" y="29766938"/>
            <a:ext cx="6774348" cy="9745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103CD-BD7D-59E0-C743-E96A712661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734" y="387697"/>
            <a:ext cx="1184065" cy="16576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BA73202-E6D9-4DA5-E396-6ACF64700D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83720" y="389745"/>
            <a:ext cx="1652496" cy="176121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BC755B2-998A-3B0C-DD99-B0415A8F81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71531" y="236665"/>
            <a:ext cx="1652496" cy="205661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CE69B44-6A19-4E55-9D85-F3EB5EB45C12}"/>
              </a:ext>
            </a:extLst>
          </p:cNvPr>
          <p:cNvSpPr txBox="1"/>
          <p:nvPr/>
        </p:nvSpPr>
        <p:spPr>
          <a:xfrm>
            <a:off x="31413950" y="30024468"/>
            <a:ext cx="678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material is based upon work supported by the U.S. Department of Energy, Office of Science, Office of Biological and Environmental Research under contract number 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DE-AC02-05CH11231</a:t>
            </a:r>
            <a:endParaRPr lang="en-US" sz="1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385A94-0702-B7F0-C990-BB1D1E2A95C2}"/>
              </a:ext>
            </a:extLst>
          </p:cNvPr>
          <p:cNvSpPr txBox="1"/>
          <p:nvPr/>
        </p:nvSpPr>
        <p:spPr>
          <a:xfrm>
            <a:off x="33158930" y="29755429"/>
            <a:ext cx="3207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Acknowledgments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83956D-D65B-98E9-DFCF-C9163244A3EF}"/>
              </a:ext>
            </a:extLst>
          </p:cNvPr>
          <p:cNvSpPr txBox="1"/>
          <p:nvPr/>
        </p:nvSpPr>
        <p:spPr>
          <a:xfrm>
            <a:off x="12551544" y="4650312"/>
            <a:ext cx="2529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aseline="30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University of Michigan, Institute for Global Change Biology, Ann Arbor, MI, USA, </a:t>
            </a:r>
            <a:r>
              <a:rPr lang="en-US" sz="2000" baseline="30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Lawrence Berkeley National Lab, 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Climate and Ecosystem Sciences Division,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Berkeley, CA, USA, 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Zurich, Zurich, Switzerland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495E4C-9CF8-C448-13FA-A5C1A03E4145}"/>
              </a:ext>
            </a:extLst>
          </p:cNvPr>
          <p:cNvSpPr txBox="1"/>
          <p:nvPr/>
        </p:nvSpPr>
        <p:spPr>
          <a:xfrm>
            <a:off x="38605500" y="25840963"/>
            <a:ext cx="497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(Fig. adapted from 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Todd-Brown et al., 2018, DOI:10.5194/bg-15-3659-2018)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5F9476-0D6A-3F40-50A3-DD316D916A19}"/>
              </a:ext>
            </a:extLst>
          </p:cNvPr>
          <p:cNvSpPr txBox="1"/>
          <p:nvPr/>
        </p:nvSpPr>
        <p:spPr>
          <a:xfrm>
            <a:off x="38608508" y="30331287"/>
            <a:ext cx="8415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(Fig. from 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Hicks Pries et al., 2023, DOI:10.1146/annurev-ecolsys-102320-085332)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016D5F-5917-D2D0-D1BD-FD4083A83FFC}"/>
              </a:ext>
            </a:extLst>
          </p:cNvPr>
          <p:cNvSpPr txBox="1"/>
          <p:nvPr/>
        </p:nvSpPr>
        <p:spPr>
          <a:xfrm>
            <a:off x="33957190" y="28996164"/>
            <a:ext cx="4211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(Fig. from Hagedorn et al., 2019, DOI:10.1126/science.aax4737)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940EDEC-E204-67A6-8E63-5B4747842C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91354" y="21652900"/>
            <a:ext cx="2960655" cy="39475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1CA7F17-BB72-092C-5A34-A82C4441C0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39605" y="16802483"/>
            <a:ext cx="7340600" cy="4140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0323F9A-F3B7-6558-5F4C-7F0462D9D5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35356" y="21522963"/>
            <a:ext cx="6540500" cy="431800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2EE98FE-3153-93A7-EB34-87C2514EE0FA}"/>
              </a:ext>
            </a:extLst>
          </p:cNvPr>
          <p:cNvCxnSpPr>
            <a:stCxn id="89" idx="3"/>
          </p:cNvCxnSpPr>
          <p:nvPr/>
        </p:nvCxnSpPr>
        <p:spPr>
          <a:xfrm>
            <a:off x="6246714" y="12686788"/>
            <a:ext cx="4784364" cy="1863242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B6D406-14D3-96C8-06D2-4637735DEAC7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451316" y="14962744"/>
            <a:ext cx="4290187" cy="1459569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AA96CE-5764-C56B-CC49-67A8BFB8F826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4984492" y="15010593"/>
            <a:ext cx="4848422" cy="5770677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A4B8A59-710E-9363-761B-2EF8CBBE317A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7227937" y="15851200"/>
            <a:ext cx="4976895" cy="5555158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96210DA-EFB6-7752-7BE0-14E4CB5BE679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1142521" y="8761879"/>
            <a:ext cx="4300509" cy="5740473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6B89A33-E74E-15E1-C017-3F015E12256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12036091" y="10517977"/>
            <a:ext cx="4391283" cy="4216803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A8FBCAC-BCF7-5793-E169-FA14859F4F7D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11924648" y="14895775"/>
            <a:ext cx="7447034" cy="6757125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B9B9D92-7FB8-1F67-047C-1F9663336899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15129001" y="14629426"/>
            <a:ext cx="9420904" cy="7506913"/>
          </a:xfrm>
          <a:prstGeom prst="line">
            <a:avLst/>
          </a:prstGeom>
          <a:ln w="31750">
            <a:solidFill>
              <a:srgbClr val="83C0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0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6918</TotalTime>
  <Words>523</Words>
  <Application>Microsoft Macintosh PowerPoint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Verdana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</dc:creator>
  <cp:lastModifiedBy>Jeff</cp:lastModifiedBy>
  <cp:revision>23</cp:revision>
  <cp:lastPrinted>2024-04-10T10:06:30Z</cp:lastPrinted>
  <dcterms:created xsi:type="dcterms:W3CDTF">2024-04-08T14:44:32Z</dcterms:created>
  <dcterms:modified xsi:type="dcterms:W3CDTF">2024-04-15T08:52:17Z</dcterms:modified>
</cp:coreProperties>
</file>